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80" r:id="rId21"/>
    <p:sldId id="275" r:id="rId22"/>
    <p:sldId id="276" r:id="rId23"/>
    <p:sldId id="277" r:id="rId24"/>
    <p:sldId id="278" r:id="rId25"/>
    <p:sldId id="279" r:id="rId26"/>
  </p:sldIdLst>
  <p:sldSz cx="18288000" cy="10287000"/>
  <p:notesSz cx="6858000" cy="9144000"/>
  <p:embeddedFontLst>
    <p:embeddedFont>
      <p:font typeface="Glacial Indifference" panose="020B0604020202020204" charset="0"/>
      <p:regular r:id="rId27"/>
    </p:embeddedFont>
    <p:embeddedFont>
      <p:font typeface="Glacial Indifference Bold" panose="020B0604020202020204" charset="0"/>
      <p:regular r:id="rId28"/>
    </p:embeddedFont>
    <p:embeddedFont>
      <p:font typeface="League Spartan" panose="020B0604020202020204" charset="0"/>
      <p:regular r:id="rId29"/>
    </p:embeddedFont>
    <p:embeddedFont>
      <p:font typeface="Lora" pitchFamily="2" charset="0"/>
      <p:regular r:id="rId30"/>
    </p:embeddedFont>
    <p:embeddedFont>
      <p:font typeface="Lora Bold" panose="020B0604020202020204" charset="0"/>
      <p:regular r:id="rId31"/>
    </p:embeddedFont>
    <p:embeddedFont>
      <p:font typeface="Roboto" panose="02000000000000000000" pitchFamily="2" charset="0"/>
      <p:regular r:id="rId32"/>
    </p:embeddedFont>
    <p:embeddedFont>
      <p:font typeface="Roboto Bold" panose="020B0604020202020204" charset="0"/>
      <p:regular r:id="rId33"/>
    </p:embeddedFont>
    <p:embeddedFont>
      <p:font typeface="Roboto Bold Italics" panose="020B0604020202020204" charset="0"/>
      <p:regular r:id="rId3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2" d="100"/>
          <a:sy n="52" d="100"/>
        </p:scale>
        <p:origin x="850" y="29"/>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6/11/relationships/changesInfo" Target="changesInfos/changesInfo1.xml"/><Relationship Id="rId21" Type="http://schemas.openxmlformats.org/officeDocument/2006/relationships/slide" Target="slides/slide20.xml"/><Relationship Id="rId34"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7.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6.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itheesh kumar" userId="10de2366b0a5e6b7" providerId="LiveId" clId="{E1871D85-D49C-4844-8832-6A588A42A1E9}"/>
    <pc:docChg chg="modSld">
      <pc:chgData name="litheesh kumar" userId="10de2366b0a5e6b7" providerId="LiveId" clId="{E1871D85-D49C-4844-8832-6A588A42A1E9}" dt="2025-01-20T12:50:52.057" v="2" actId="20577"/>
      <pc:docMkLst>
        <pc:docMk/>
      </pc:docMkLst>
      <pc:sldChg chg="modSp mod">
        <pc:chgData name="litheesh kumar" userId="10de2366b0a5e6b7" providerId="LiveId" clId="{E1871D85-D49C-4844-8832-6A588A42A1E9}" dt="2025-01-20T12:50:52.057" v="2" actId="20577"/>
        <pc:sldMkLst>
          <pc:docMk/>
          <pc:sldMk cId="0" sldId="256"/>
        </pc:sldMkLst>
        <pc:spChg chg="mod">
          <ac:chgData name="litheesh kumar" userId="10de2366b0a5e6b7" providerId="LiveId" clId="{E1871D85-D49C-4844-8832-6A588A42A1E9}" dt="2025-01-20T12:50:52.057" v="2" actId="20577"/>
          <ac:spMkLst>
            <pc:docMk/>
            <pc:sldMk cId="0" sldId="256"/>
            <ac:spMk id="13" creationId="{00000000-0000-0000-0000-000000000000}"/>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1/20/2025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1/20/2025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1/20/2025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1/20/2025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6.sv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6.sv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slides/_rels/slide13.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7.xml"/><Relationship Id="rId5" Type="http://schemas.openxmlformats.org/officeDocument/2006/relationships/image" Target="../media/image23.svg"/><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4.gif"/><Relationship Id="rId1" Type="http://schemas.openxmlformats.org/officeDocument/2006/relationships/slideLayout" Target="../slideLayouts/slideLayout7.xml"/><Relationship Id="rId4" Type="http://schemas.openxmlformats.org/officeDocument/2006/relationships/image" Target="../media/image16.svg"/></Relationships>
</file>

<file path=ppt/slides/_rels/slide17.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7.xml"/><Relationship Id="rId5" Type="http://schemas.openxmlformats.org/officeDocument/2006/relationships/image" Target="../media/image26.png"/><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7.xml"/><Relationship Id="rId5" Type="http://schemas.openxmlformats.org/officeDocument/2006/relationships/image" Target="../media/image28.png"/><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7.xml"/><Relationship Id="rId5" Type="http://schemas.openxmlformats.org/officeDocument/2006/relationships/image" Target="../media/image31.png"/><Relationship Id="rId4" Type="http://schemas.openxmlformats.org/officeDocument/2006/relationships/image" Target="../media/image30.png"/></Relationships>
</file>

<file path=ppt/slides/_rels/slide21.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7.xml"/><Relationship Id="rId5" Type="http://schemas.openxmlformats.org/officeDocument/2006/relationships/image" Target="../media/image33.png"/><Relationship Id="rId4" Type="http://schemas.openxmlformats.org/officeDocument/2006/relationships/image" Target="../media/image32.png"/></Relationships>
</file>

<file path=ppt/slides/_rels/slide22.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Layout" Target="../slideLayouts/slideLayout7.xml"/><Relationship Id="rId5" Type="http://schemas.openxmlformats.org/officeDocument/2006/relationships/image" Target="../media/image37.svg"/><Relationship Id="rId4" Type="http://schemas.openxmlformats.org/officeDocument/2006/relationships/image" Target="../media/image36.png"/></Relationships>
</file>

<file path=ppt/slides/_rels/slide23.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 Target="slide24.xml"/><Relationship Id="rId1" Type="http://schemas.openxmlformats.org/officeDocument/2006/relationships/slideLayout" Target="../slideLayouts/slideLayout7.xml"/><Relationship Id="rId4" Type="http://schemas.openxmlformats.org/officeDocument/2006/relationships/image" Target="../media/image16.svg"/></Relationships>
</file>

<file path=ppt/slides/_rels/slide25.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sv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6.sv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DAE3E3"/>
        </a:solidFill>
        <a:effectLst/>
      </p:bgPr>
    </p:bg>
    <p:spTree>
      <p:nvGrpSpPr>
        <p:cNvPr id="1" name=""/>
        <p:cNvGrpSpPr/>
        <p:nvPr/>
      </p:nvGrpSpPr>
      <p:grpSpPr>
        <a:xfrm>
          <a:off x="0" y="0"/>
          <a:ext cx="0" cy="0"/>
          <a:chOff x="0" y="0"/>
          <a:chExt cx="0" cy="0"/>
        </a:xfrm>
      </p:grpSpPr>
      <p:grpSp>
        <p:nvGrpSpPr>
          <p:cNvPr id="2" name="Group 2"/>
          <p:cNvGrpSpPr/>
          <p:nvPr/>
        </p:nvGrpSpPr>
        <p:grpSpPr>
          <a:xfrm>
            <a:off x="14714677" y="6955177"/>
            <a:ext cx="2901424" cy="3331823"/>
            <a:chOff x="0" y="0"/>
            <a:chExt cx="3868566" cy="4442431"/>
          </a:xfrm>
        </p:grpSpPr>
        <p:sp>
          <p:nvSpPr>
            <p:cNvPr id="3" name="AutoShape 3"/>
            <p:cNvSpPr/>
            <p:nvPr/>
          </p:nvSpPr>
          <p:spPr>
            <a:xfrm rot="5419655">
              <a:off x="-2627" y="2214865"/>
              <a:ext cx="4442431" cy="0"/>
            </a:xfrm>
            <a:prstGeom prst="line">
              <a:avLst/>
            </a:prstGeom>
            <a:ln w="12700" cap="rnd">
              <a:solidFill>
                <a:srgbClr val="FFFFFF"/>
              </a:solidFill>
              <a:prstDash val="solid"/>
              <a:headEnd type="none" w="sm" len="sm"/>
              <a:tailEnd type="none" w="sm" len="sm"/>
            </a:ln>
          </p:spPr>
        </p:sp>
        <p:sp>
          <p:nvSpPr>
            <p:cNvPr id="4" name="AutoShape 4"/>
            <p:cNvSpPr/>
            <p:nvPr/>
          </p:nvSpPr>
          <p:spPr>
            <a:xfrm rot="10775384">
              <a:off x="0" y="2657757"/>
              <a:ext cx="3547357" cy="0"/>
            </a:xfrm>
            <a:prstGeom prst="line">
              <a:avLst/>
            </a:prstGeom>
            <a:ln w="12700" cap="rnd">
              <a:solidFill>
                <a:srgbClr val="FFFFFF"/>
              </a:solidFill>
              <a:prstDash val="solid"/>
              <a:headEnd type="none" w="sm" len="sm"/>
              <a:tailEnd type="none" w="sm" len="sm"/>
            </a:ln>
          </p:spPr>
        </p:sp>
        <p:grpSp>
          <p:nvGrpSpPr>
            <p:cNvPr id="5" name="Group 5"/>
            <p:cNvGrpSpPr/>
            <p:nvPr/>
          </p:nvGrpSpPr>
          <p:grpSpPr>
            <a:xfrm rot="-5400000">
              <a:off x="1761991" y="670240"/>
              <a:ext cx="2001230" cy="2001230"/>
              <a:chOff x="0" y="0"/>
              <a:chExt cx="2001230" cy="2001230"/>
            </a:xfrm>
          </p:grpSpPr>
          <p:sp>
            <p:nvSpPr>
              <p:cNvPr id="6" name="Freeform 6"/>
              <p:cNvSpPr/>
              <p:nvPr/>
            </p:nvSpPr>
            <p:spPr>
              <a:xfrm>
                <a:off x="0" y="0"/>
                <a:ext cx="1988566" cy="1988566"/>
              </a:xfrm>
              <a:custGeom>
                <a:avLst/>
                <a:gdLst/>
                <a:ahLst/>
                <a:cxnLst/>
                <a:rect l="l" t="t" r="r" b="b"/>
                <a:pathLst>
                  <a:path w="1988566" h="1988566">
                    <a:moveTo>
                      <a:pt x="0" y="1988566"/>
                    </a:moveTo>
                    <a:lnTo>
                      <a:pt x="0" y="12700"/>
                    </a:lnTo>
                    <a:cubicBezTo>
                      <a:pt x="0" y="5715"/>
                      <a:pt x="5715" y="0"/>
                      <a:pt x="12700" y="0"/>
                    </a:cubicBezTo>
                    <a:lnTo>
                      <a:pt x="1988566" y="0"/>
                    </a:lnTo>
                    <a:lnTo>
                      <a:pt x="1988566" y="25400"/>
                    </a:lnTo>
                    <a:lnTo>
                      <a:pt x="12700" y="25400"/>
                    </a:lnTo>
                    <a:lnTo>
                      <a:pt x="12700" y="12700"/>
                    </a:lnTo>
                    <a:lnTo>
                      <a:pt x="25400" y="12700"/>
                    </a:lnTo>
                    <a:lnTo>
                      <a:pt x="25400" y="1988566"/>
                    </a:lnTo>
                    <a:close/>
                  </a:path>
                </a:pathLst>
              </a:custGeom>
              <a:solidFill>
                <a:srgbClr val="FFFFFF"/>
              </a:solidFill>
            </p:spPr>
          </p:sp>
        </p:grpSp>
        <p:grpSp>
          <p:nvGrpSpPr>
            <p:cNvPr id="7" name="Group 7"/>
            <p:cNvGrpSpPr/>
            <p:nvPr/>
          </p:nvGrpSpPr>
          <p:grpSpPr>
            <a:xfrm rot="-5400000">
              <a:off x="2630520" y="564893"/>
              <a:ext cx="1238046" cy="1238046"/>
              <a:chOff x="0" y="0"/>
              <a:chExt cx="1238046" cy="1238046"/>
            </a:xfrm>
          </p:grpSpPr>
          <p:sp>
            <p:nvSpPr>
              <p:cNvPr id="8" name="Freeform 8"/>
              <p:cNvSpPr/>
              <p:nvPr/>
            </p:nvSpPr>
            <p:spPr>
              <a:xfrm>
                <a:off x="0" y="0"/>
                <a:ext cx="1225296" cy="1225296"/>
              </a:xfrm>
              <a:custGeom>
                <a:avLst/>
                <a:gdLst/>
                <a:ahLst/>
                <a:cxnLst/>
                <a:rect l="l" t="t" r="r" b="b"/>
                <a:pathLst>
                  <a:path w="1225296" h="1225296">
                    <a:moveTo>
                      <a:pt x="0" y="1225296"/>
                    </a:moveTo>
                    <a:lnTo>
                      <a:pt x="0" y="12700"/>
                    </a:lnTo>
                    <a:cubicBezTo>
                      <a:pt x="0" y="5715"/>
                      <a:pt x="5715" y="0"/>
                      <a:pt x="12700" y="0"/>
                    </a:cubicBezTo>
                    <a:lnTo>
                      <a:pt x="1225296" y="0"/>
                    </a:lnTo>
                    <a:lnTo>
                      <a:pt x="1225296" y="25400"/>
                    </a:lnTo>
                    <a:lnTo>
                      <a:pt x="12700" y="25400"/>
                    </a:lnTo>
                    <a:lnTo>
                      <a:pt x="12700" y="12700"/>
                    </a:lnTo>
                    <a:lnTo>
                      <a:pt x="25400" y="12700"/>
                    </a:lnTo>
                    <a:lnTo>
                      <a:pt x="25400" y="1225296"/>
                    </a:lnTo>
                    <a:close/>
                  </a:path>
                </a:pathLst>
              </a:custGeom>
              <a:solidFill>
                <a:srgbClr val="FFFFFF"/>
              </a:solidFill>
            </p:spPr>
          </p:sp>
        </p:grpSp>
      </p:grpSp>
      <p:sp>
        <p:nvSpPr>
          <p:cNvPr id="9" name="AutoShape 9"/>
          <p:cNvSpPr/>
          <p:nvPr/>
        </p:nvSpPr>
        <p:spPr>
          <a:xfrm rot="78979">
            <a:off x="842610" y="2699247"/>
            <a:ext cx="829269" cy="0"/>
          </a:xfrm>
          <a:prstGeom prst="line">
            <a:avLst/>
          </a:prstGeom>
          <a:ln w="9525" cap="rnd">
            <a:solidFill>
              <a:srgbClr val="FFFFFF"/>
            </a:solidFill>
            <a:prstDash val="solid"/>
            <a:headEnd type="none" w="sm" len="sm"/>
            <a:tailEnd type="none" w="sm" len="sm"/>
          </a:ln>
        </p:spPr>
      </p:sp>
      <p:sp>
        <p:nvSpPr>
          <p:cNvPr id="10" name="Freeform 10"/>
          <p:cNvSpPr/>
          <p:nvPr/>
        </p:nvSpPr>
        <p:spPr>
          <a:xfrm>
            <a:off x="13471685" y="1339112"/>
            <a:ext cx="4553602" cy="4114800"/>
          </a:xfrm>
          <a:custGeom>
            <a:avLst/>
            <a:gdLst/>
            <a:ahLst/>
            <a:cxnLst/>
            <a:rect l="l" t="t" r="r" b="b"/>
            <a:pathLst>
              <a:path w="4553602" h="4114800">
                <a:moveTo>
                  <a:pt x="0" y="0"/>
                </a:moveTo>
                <a:lnTo>
                  <a:pt x="4553602" y="0"/>
                </a:lnTo>
                <a:lnTo>
                  <a:pt x="4553602"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1" name="TextBox 11"/>
          <p:cNvSpPr txBox="1"/>
          <p:nvPr/>
        </p:nvSpPr>
        <p:spPr>
          <a:xfrm>
            <a:off x="-241600" y="619125"/>
            <a:ext cx="15414848" cy="819150"/>
          </a:xfrm>
          <a:prstGeom prst="rect">
            <a:avLst/>
          </a:prstGeom>
        </p:spPr>
        <p:txBody>
          <a:bodyPr lIns="0" tIns="0" rIns="0" bIns="0" rtlCol="0" anchor="t">
            <a:spAutoFit/>
          </a:bodyPr>
          <a:lstStyle/>
          <a:p>
            <a:pPr algn="l">
              <a:lnSpc>
                <a:spcPts val="6480"/>
              </a:lnSpc>
            </a:pPr>
            <a:r>
              <a:rPr lang="en-US" sz="5400">
                <a:solidFill>
                  <a:srgbClr val="5E3F6D"/>
                </a:solidFill>
                <a:latin typeface="League Spartan"/>
                <a:ea typeface="League Spartan"/>
                <a:cs typeface="League Spartan"/>
                <a:sym typeface="League Spartan"/>
              </a:rPr>
              <a:t>            CLUSTERING GLOBAL DEVELOPMENT</a:t>
            </a:r>
          </a:p>
        </p:txBody>
      </p:sp>
      <p:sp>
        <p:nvSpPr>
          <p:cNvPr id="12" name="TextBox 12"/>
          <p:cNvSpPr txBox="1"/>
          <p:nvPr/>
        </p:nvSpPr>
        <p:spPr>
          <a:xfrm>
            <a:off x="0" y="1971014"/>
            <a:ext cx="14293152" cy="2774797"/>
          </a:xfrm>
          <a:prstGeom prst="rect">
            <a:avLst/>
          </a:prstGeom>
        </p:spPr>
        <p:txBody>
          <a:bodyPr lIns="0" tIns="0" rIns="0" bIns="0" rtlCol="0" anchor="t">
            <a:spAutoFit/>
          </a:bodyPr>
          <a:lstStyle/>
          <a:p>
            <a:pPr algn="l">
              <a:lnSpc>
                <a:spcPts val="4902"/>
              </a:lnSpc>
            </a:pPr>
            <a:r>
              <a:rPr lang="en-US" sz="3492" spc="97" dirty="0">
                <a:solidFill>
                  <a:srgbClr val="000000"/>
                </a:solidFill>
                <a:latin typeface="Glacial Indifference"/>
                <a:ea typeface="Glacial Indifference"/>
                <a:cs typeface="Glacial Indifference"/>
                <a:sym typeface="Glacial Indifference"/>
              </a:rPr>
              <a:t>                                                    </a:t>
            </a:r>
            <a:r>
              <a:rPr lang="en-US" sz="3492" b="1" spc="97" dirty="0">
                <a:solidFill>
                  <a:srgbClr val="000000"/>
                </a:solidFill>
                <a:latin typeface="Glacial Indifference Bold"/>
                <a:ea typeface="Glacial Indifference Bold"/>
                <a:cs typeface="Glacial Indifference Bold"/>
                <a:sym typeface="Glacial Indifference Bold"/>
              </a:rPr>
              <a:t>Presented by</a:t>
            </a:r>
          </a:p>
          <a:p>
            <a:pPr algn="l">
              <a:lnSpc>
                <a:spcPts val="4902"/>
              </a:lnSpc>
            </a:pPr>
            <a:r>
              <a:rPr lang="en-US" sz="3492" b="1" spc="97" dirty="0">
                <a:solidFill>
                  <a:srgbClr val="607F7F"/>
                </a:solidFill>
                <a:latin typeface="Glacial Indifference Bold"/>
                <a:ea typeface="Glacial Indifference Bold"/>
                <a:cs typeface="Glacial Indifference Bold"/>
                <a:sym typeface="Glacial Indifference Bold"/>
              </a:rPr>
              <a:t>                                                       P483 – Group 1</a:t>
            </a:r>
          </a:p>
          <a:p>
            <a:pPr algn="l">
              <a:lnSpc>
                <a:spcPts val="4060"/>
              </a:lnSpc>
            </a:pPr>
            <a:r>
              <a:rPr lang="en-US" sz="2892" spc="78" dirty="0">
                <a:solidFill>
                  <a:srgbClr val="000000"/>
                </a:solidFill>
                <a:latin typeface="Glacial Indifference"/>
                <a:ea typeface="Glacial Indifference"/>
                <a:cs typeface="Glacial Indifference"/>
                <a:sym typeface="Glacial Indifference"/>
              </a:rPr>
              <a:t>                        </a:t>
            </a:r>
          </a:p>
          <a:p>
            <a:pPr algn="l">
              <a:lnSpc>
                <a:spcPts val="4060"/>
              </a:lnSpc>
            </a:pPr>
            <a:r>
              <a:rPr lang="en-US" sz="2892" spc="78" dirty="0">
                <a:solidFill>
                  <a:srgbClr val="000000"/>
                </a:solidFill>
                <a:latin typeface="Glacial Indifference"/>
                <a:ea typeface="Glacial Indifference"/>
                <a:cs typeface="Glacial Indifference"/>
                <a:sym typeface="Glacial Indifference"/>
              </a:rPr>
              <a:t> </a:t>
            </a:r>
          </a:p>
          <a:p>
            <a:pPr algn="l">
              <a:lnSpc>
                <a:spcPts val="4060"/>
              </a:lnSpc>
            </a:pPr>
            <a:r>
              <a:rPr lang="en-US" sz="2892" spc="80" dirty="0">
                <a:solidFill>
                  <a:srgbClr val="000000"/>
                </a:solidFill>
                <a:latin typeface="Glacial Indifference"/>
                <a:ea typeface="Glacial Indifference"/>
                <a:cs typeface="Glacial Indifference"/>
                <a:sym typeface="Glacial Indifference"/>
              </a:rPr>
              <a:t>                                                                                                                                                                                                                         </a:t>
            </a:r>
          </a:p>
        </p:txBody>
      </p:sp>
      <p:sp>
        <p:nvSpPr>
          <p:cNvPr id="13" name="TextBox 13"/>
          <p:cNvSpPr txBox="1"/>
          <p:nvPr/>
        </p:nvSpPr>
        <p:spPr>
          <a:xfrm>
            <a:off x="8925506" y="4477600"/>
            <a:ext cx="8115300" cy="2801494"/>
          </a:xfrm>
          <a:prstGeom prst="rect">
            <a:avLst/>
          </a:prstGeom>
        </p:spPr>
        <p:txBody>
          <a:bodyPr lIns="0" tIns="0" rIns="0" bIns="0" rtlCol="0" anchor="t">
            <a:spAutoFit/>
          </a:bodyPr>
          <a:lstStyle/>
          <a:p>
            <a:pPr algn="l">
              <a:lnSpc>
                <a:spcPts val="5615"/>
              </a:lnSpc>
            </a:pPr>
            <a:r>
              <a:rPr lang="en-US" sz="3999" spc="107">
                <a:solidFill>
                  <a:srgbClr val="000000"/>
                </a:solidFill>
                <a:latin typeface="Lora"/>
                <a:ea typeface="Lora"/>
                <a:cs typeface="Lora"/>
                <a:sym typeface="Lora"/>
              </a:rPr>
              <a:t>- MOHAMED </a:t>
            </a:r>
            <a:r>
              <a:rPr lang="en-US" sz="3999" spc="107" dirty="0">
                <a:solidFill>
                  <a:srgbClr val="000000"/>
                </a:solidFill>
                <a:latin typeface="Lora"/>
                <a:ea typeface="Lora"/>
                <a:cs typeface="Lora"/>
                <a:sym typeface="Lora"/>
              </a:rPr>
              <a:t>ISMAIL</a:t>
            </a:r>
          </a:p>
          <a:p>
            <a:pPr algn="l">
              <a:lnSpc>
                <a:spcPts val="5615"/>
              </a:lnSpc>
            </a:pPr>
            <a:r>
              <a:rPr lang="en-US" sz="3999" spc="107" dirty="0">
                <a:solidFill>
                  <a:srgbClr val="000000"/>
                </a:solidFill>
                <a:latin typeface="Lora"/>
                <a:ea typeface="Lora"/>
                <a:cs typeface="Lora"/>
                <a:sym typeface="Lora"/>
              </a:rPr>
              <a:t>- GONUGUNTLA KUMAR</a:t>
            </a:r>
          </a:p>
          <a:p>
            <a:pPr algn="l">
              <a:lnSpc>
                <a:spcPts val="5615"/>
              </a:lnSpc>
            </a:pPr>
            <a:r>
              <a:rPr lang="en-US" sz="3999" spc="107" dirty="0">
                <a:solidFill>
                  <a:srgbClr val="000000"/>
                </a:solidFill>
                <a:latin typeface="Lora"/>
                <a:ea typeface="Lora"/>
                <a:cs typeface="Lora"/>
                <a:sym typeface="Lora"/>
              </a:rPr>
              <a:t> </a:t>
            </a:r>
          </a:p>
          <a:p>
            <a:pPr algn="l">
              <a:lnSpc>
                <a:spcPts val="5615"/>
              </a:lnSpc>
            </a:pPr>
            <a:endParaRPr lang="en-US" sz="3999" spc="107" dirty="0">
              <a:solidFill>
                <a:srgbClr val="000000"/>
              </a:solidFill>
              <a:latin typeface="Lora"/>
              <a:ea typeface="Lora"/>
              <a:cs typeface="Lora"/>
              <a:sym typeface="Lora"/>
            </a:endParaRPr>
          </a:p>
        </p:txBody>
      </p:sp>
      <p:sp>
        <p:nvSpPr>
          <p:cNvPr id="14" name="TextBox 14"/>
          <p:cNvSpPr txBox="1"/>
          <p:nvPr/>
        </p:nvSpPr>
        <p:spPr>
          <a:xfrm>
            <a:off x="1028700" y="4477600"/>
            <a:ext cx="9493711" cy="3542893"/>
          </a:xfrm>
          <a:prstGeom prst="rect">
            <a:avLst/>
          </a:prstGeom>
        </p:spPr>
        <p:txBody>
          <a:bodyPr lIns="0" tIns="0" rIns="0" bIns="0" rtlCol="0" anchor="t">
            <a:spAutoFit/>
          </a:bodyPr>
          <a:lstStyle/>
          <a:p>
            <a:pPr algn="l">
              <a:lnSpc>
                <a:spcPts val="5615"/>
              </a:lnSpc>
            </a:pPr>
            <a:r>
              <a:rPr lang="en-US" sz="3999" spc="107" dirty="0">
                <a:solidFill>
                  <a:srgbClr val="000000"/>
                </a:solidFill>
                <a:latin typeface="Lora"/>
                <a:ea typeface="Lora"/>
                <a:cs typeface="Lora"/>
                <a:sym typeface="Lora"/>
              </a:rPr>
              <a:t> - T.LITHEESH KUMAR</a:t>
            </a:r>
          </a:p>
          <a:p>
            <a:pPr algn="l">
              <a:lnSpc>
                <a:spcPts val="5615"/>
              </a:lnSpc>
            </a:pPr>
            <a:r>
              <a:rPr lang="en-US" sz="3999" spc="107" dirty="0">
                <a:solidFill>
                  <a:srgbClr val="000000"/>
                </a:solidFill>
                <a:latin typeface="Lora"/>
                <a:ea typeface="Lora"/>
                <a:cs typeface="Lora"/>
                <a:sym typeface="Lora"/>
              </a:rPr>
              <a:t> - CHETAN KAKADE</a:t>
            </a:r>
          </a:p>
          <a:p>
            <a:pPr algn="l">
              <a:lnSpc>
                <a:spcPts val="5615"/>
              </a:lnSpc>
            </a:pPr>
            <a:r>
              <a:rPr lang="en-US" sz="3999" spc="107" dirty="0">
                <a:solidFill>
                  <a:srgbClr val="000000"/>
                </a:solidFill>
                <a:latin typeface="Lora"/>
                <a:ea typeface="Lora"/>
                <a:cs typeface="Lora"/>
                <a:sym typeface="Lora"/>
              </a:rPr>
              <a:t> - DARSHITH RAJ KATEPOGU</a:t>
            </a:r>
          </a:p>
          <a:p>
            <a:pPr algn="l">
              <a:lnSpc>
                <a:spcPts val="5615"/>
              </a:lnSpc>
            </a:pPr>
            <a:r>
              <a:rPr lang="en-US" sz="3999" spc="107" dirty="0">
                <a:solidFill>
                  <a:srgbClr val="000000"/>
                </a:solidFill>
                <a:latin typeface="Lora"/>
                <a:ea typeface="Lora"/>
                <a:cs typeface="Lora"/>
                <a:sym typeface="Lora"/>
              </a:rPr>
              <a:t> - B.SAI KEERTHI</a:t>
            </a:r>
          </a:p>
          <a:p>
            <a:pPr algn="l">
              <a:lnSpc>
                <a:spcPts val="5615"/>
              </a:lnSpc>
            </a:pPr>
            <a:endParaRPr lang="en-US" sz="3999" spc="107" dirty="0">
              <a:solidFill>
                <a:srgbClr val="000000"/>
              </a:solidFill>
              <a:latin typeface="Lora"/>
              <a:ea typeface="Lora"/>
              <a:cs typeface="Lora"/>
              <a:sym typeface="Lora"/>
            </a:endParaRPr>
          </a:p>
        </p:txBody>
      </p:sp>
      <p:grpSp>
        <p:nvGrpSpPr>
          <p:cNvPr id="15" name="Group 15"/>
          <p:cNvGrpSpPr/>
          <p:nvPr/>
        </p:nvGrpSpPr>
        <p:grpSpPr>
          <a:xfrm>
            <a:off x="-422012" y="7592389"/>
            <a:ext cx="2901424" cy="3331823"/>
            <a:chOff x="0" y="0"/>
            <a:chExt cx="3868566" cy="4442431"/>
          </a:xfrm>
        </p:grpSpPr>
        <p:sp>
          <p:nvSpPr>
            <p:cNvPr id="16" name="AutoShape 16"/>
            <p:cNvSpPr/>
            <p:nvPr/>
          </p:nvSpPr>
          <p:spPr>
            <a:xfrm rot="5419655">
              <a:off x="-2627" y="2214865"/>
              <a:ext cx="4442431" cy="0"/>
            </a:xfrm>
            <a:prstGeom prst="line">
              <a:avLst/>
            </a:prstGeom>
            <a:ln w="12700" cap="rnd">
              <a:solidFill>
                <a:srgbClr val="FFFFFF"/>
              </a:solidFill>
              <a:prstDash val="solid"/>
              <a:headEnd type="none" w="sm" len="sm"/>
              <a:tailEnd type="none" w="sm" len="sm"/>
            </a:ln>
          </p:spPr>
        </p:sp>
        <p:sp>
          <p:nvSpPr>
            <p:cNvPr id="17" name="AutoShape 17"/>
            <p:cNvSpPr/>
            <p:nvPr/>
          </p:nvSpPr>
          <p:spPr>
            <a:xfrm rot="10775384">
              <a:off x="0" y="2657757"/>
              <a:ext cx="3547357" cy="0"/>
            </a:xfrm>
            <a:prstGeom prst="line">
              <a:avLst/>
            </a:prstGeom>
            <a:ln w="12700" cap="rnd">
              <a:solidFill>
                <a:srgbClr val="FFFFFF"/>
              </a:solidFill>
              <a:prstDash val="solid"/>
              <a:headEnd type="none" w="sm" len="sm"/>
              <a:tailEnd type="none" w="sm" len="sm"/>
            </a:ln>
          </p:spPr>
        </p:sp>
        <p:grpSp>
          <p:nvGrpSpPr>
            <p:cNvPr id="18" name="Group 18"/>
            <p:cNvGrpSpPr/>
            <p:nvPr/>
          </p:nvGrpSpPr>
          <p:grpSpPr>
            <a:xfrm rot="-5400000">
              <a:off x="1761991" y="670240"/>
              <a:ext cx="2001230" cy="2001230"/>
              <a:chOff x="0" y="0"/>
              <a:chExt cx="2001230" cy="2001230"/>
            </a:xfrm>
          </p:grpSpPr>
          <p:sp>
            <p:nvSpPr>
              <p:cNvPr id="19" name="Freeform 19"/>
              <p:cNvSpPr/>
              <p:nvPr/>
            </p:nvSpPr>
            <p:spPr>
              <a:xfrm>
                <a:off x="0" y="0"/>
                <a:ext cx="1988566" cy="1988566"/>
              </a:xfrm>
              <a:custGeom>
                <a:avLst/>
                <a:gdLst/>
                <a:ahLst/>
                <a:cxnLst/>
                <a:rect l="l" t="t" r="r" b="b"/>
                <a:pathLst>
                  <a:path w="1988566" h="1988566">
                    <a:moveTo>
                      <a:pt x="0" y="1988566"/>
                    </a:moveTo>
                    <a:lnTo>
                      <a:pt x="0" y="12700"/>
                    </a:lnTo>
                    <a:cubicBezTo>
                      <a:pt x="0" y="5715"/>
                      <a:pt x="5715" y="0"/>
                      <a:pt x="12700" y="0"/>
                    </a:cubicBezTo>
                    <a:lnTo>
                      <a:pt x="1988566" y="0"/>
                    </a:lnTo>
                    <a:lnTo>
                      <a:pt x="1988566" y="25400"/>
                    </a:lnTo>
                    <a:lnTo>
                      <a:pt x="12700" y="25400"/>
                    </a:lnTo>
                    <a:lnTo>
                      <a:pt x="12700" y="12700"/>
                    </a:lnTo>
                    <a:lnTo>
                      <a:pt x="25400" y="12700"/>
                    </a:lnTo>
                    <a:lnTo>
                      <a:pt x="25400" y="1988566"/>
                    </a:lnTo>
                    <a:close/>
                  </a:path>
                </a:pathLst>
              </a:custGeom>
              <a:solidFill>
                <a:srgbClr val="FFFFFF"/>
              </a:solidFill>
            </p:spPr>
          </p:sp>
        </p:grpSp>
        <p:grpSp>
          <p:nvGrpSpPr>
            <p:cNvPr id="20" name="Group 20"/>
            <p:cNvGrpSpPr/>
            <p:nvPr/>
          </p:nvGrpSpPr>
          <p:grpSpPr>
            <a:xfrm rot="-5400000">
              <a:off x="2630520" y="564893"/>
              <a:ext cx="1238046" cy="1238046"/>
              <a:chOff x="0" y="0"/>
              <a:chExt cx="1238046" cy="1238046"/>
            </a:xfrm>
          </p:grpSpPr>
          <p:sp>
            <p:nvSpPr>
              <p:cNvPr id="21" name="Freeform 21"/>
              <p:cNvSpPr/>
              <p:nvPr/>
            </p:nvSpPr>
            <p:spPr>
              <a:xfrm>
                <a:off x="0" y="0"/>
                <a:ext cx="1225296" cy="1225296"/>
              </a:xfrm>
              <a:custGeom>
                <a:avLst/>
                <a:gdLst/>
                <a:ahLst/>
                <a:cxnLst/>
                <a:rect l="l" t="t" r="r" b="b"/>
                <a:pathLst>
                  <a:path w="1225296" h="1225296">
                    <a:moveTo>
                      <a:pt x="0" y="1225296"/>
                    </a:moveTo>
                    <a:lnTo>
                      <a:pt x="0" y="12700"/>
                    </a:lnTo>
                    <a:cubicBezTo>
                      <a:pt x="0" y="5715"/>
                      <a:pt x="5715" y="0"/>
                      <a:pt x="12700" y="0"/>
                    </a:cubicBezTo>
                    <a:lnTo>
                      <a:pt x="1225296" y="0"/>
                    </a:lnTo>
                    <a:lnTo>
                      <a:pt x="1225296" y="25400"/>
                    </a:lnTo>
                    <a:lnTo>
                      <a:pt x="12700" y="25400"/>
                    </a:lnTo>
                    <a:lnTo>
                      <a:pt x="12700" y="12700"/>
                    </a:lnTo>
                    <a:lnTo>
                      <a:pt x="25400" y="12700"/>
                    </a:lnTo>
                    <a:lnTo>
                      <a:pt x="25400" y="1225296"/>
                    </a:lnTo>
                    <a:close/>
                  </a:path>
                </a:pathLst>
              </a:custGeom>
              <a:solidFill>
                <a:srgbClr val="FFFFFF"/>
              </a:solidFill>
            </p:spPr>
          </p:sp>
        </p:grpSp>
      </p:grpSp>
    </p:spTree>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DAE3E3"/>
        </a:solidFill>
        <a:effectLst/>
      </p:bgPr>
    </p:bg>
    <p:spTree>
      <p:nvGrpSpPr>
        <p:cNvPr id="1" name=""/>
        <p:cNvGrpSpPr/>
        <p:nvPr/>
      </p:nvGrpSpPr>
      <p:grpSpPr>
        <a:xfrm>
          <a:off x="0" y="0"/>
          <a:ext cx="0" cy="0"/>
          <a:chOff x="0" y="0"/>
          <a:chExt cx="0" cy="0"/>
        </a:xfrm>
      </p:grpSpPr>
      <p:sp>
        <p:nvSpPr>
          <p:cNvPr id="2" name="Freeform 2"/>
          <p:cNvSpPr/>
          <p:nvPr/>
        </p:nvSpPr>
        <p:spPr>
          <a:xfrm>
            <a:off x="1847472" y="8520114"/>
            <a:ext cx="3324225" cy="1766886"/>
          </a:xfrm>
          <a:custGeom>
            <a:avLst/>
            <a:gdLst/>
            <a:ahLst/>
            <a:cxnLst/>
            <a:rect l="l" t="t" r="r" b="b"/>
            <a:pathLst>
              <a:path w="3324225" h="1766886">
                <a:moveTo>
                  <a:pt x="0" y="0"/>
                </a:moveTo>
                <a:lnTo>
                  <a:pt x="3324225" y="0"/>
                </a:lnTo>
                <a:lnTo>
                  <a:pt x="3324225" y="1766886"/>
                </a:lnTo>
                <a:lnTo>
                  <a:pt x="0" y="176688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633412" y="145257"/>
            <a:ext cx="3324225" cy="1766886"/>
          </a:xfrm>
          <a:custGeom>
            <a:avLst/>
            <a:gdLst/>
            <a:ahLst/>
            <a:cxnLst/>
            <a:rect l="l" t="t" r="r" b="b"/>
            <a:pathLst>
              <a:path w="3324225" h="1766886">
                <a:moveTo>
                  <a:pt x="0" y="0"/>
                </a:moveTo>
                <a:lnTo>
                  <a:pt x="3324224" y="0"/>
                </a:lnTo>
                <a:lnTo>
                  <a:pt x="3324224" y="1766886"/>
                </a:lnTo>
                <a:lnTo>
                  <a:pt x="0" y="176688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11278" y="2285135"/>
            <a:ext cx="4686928" cy="9242448"/>
          </a:xfrm>
          <a:prstGeom prst="rect">
            <a:avLst/>
          </a:prstGeom>
        </p:spPr>
        <p:txBody>
          <a:bodyPr lIns="0" tIns="0" rIns="0" bIns="0" rtlCol="0" anchor="t">
            <a:spAutoFit/>
          </a:bodyPr>
          <a:lstStyle/>
          <a:p>
            <a:pPr algn="ctr">
              <a:lnSpc>
                <a:spcPts val="5040"/>
              </a:lnSpc>
            </a:pPr>
            <a:r>
              <a:rPr lang="en-US" sz="4200">
                <a:solidFill>
                  <a:srgbClr val="7030A0"/>
                </a:solidFill>
                <a:latin typeface="Roboto"/>
                <a:ea typeface="Roboto"/>
                <a:cs typeface="Roboto"/>
                <a:sym typeface="Roboto"/>
              </a:rPr>
              <a:t>Correlation Heatmap </a:t>
            </a:r>
          </a:p>
          <a:p>
            <a:pPr algn="ctr">
              <a:lnSpc>
                <a:spcPts val="4320"/>
              </a:lnSpc>
            </a:pPr>
            <a:r>
              <a:rPr lang="en-US" sz="3600">
                <a:solidFill>
                  <a:srgbClr val="1F1F1F"/>
                </a:solidFill>
                <a:latin typeface="Roboto"/>
                <a:ea typeface="Roboto"/>
                <a:cs typeface="Roboto"/>
                <a:sym typeface="Roboto"/>
              </a:rPr>
              <a:t>A heatmap of correlations helps reveal relationships among numerical features, indicating how they might interact with each other.</a:t>
            </a:r>
          </a:p>
          <a:p>
            <a:pPr algn="ctr">
              <a:lnSpc>
                <a:spcPts val="4320"/>
              </a:lnSpc>
            </a:pPr>
            <a:endParaRPr lang="en-US" sz="3600">
              <a:solidFill>
                <a:srgbClr val="1F1F1F"/>
              </a:solidFill>
              <a:latin typeface="Roboto"/>
              <a:ea typeface="Roboto"/>
              <a:cs typeface="Roboto"/>
              <a:sym typeface="Roboto"/>
            </a:endParaRPr>
          </a:p>
        </p:txBody>
      </p:sp>
      <p:sp>
        <p:nvSpPr>
          <p:cNvPr id="5" name="Freeform 5"/>
          <p:cNvSpPr/>
          <p:nvPr/>
        </p:nvSpPr>
        <p:spPr>
          <a:xfrm>
            <a:off x="4698207" y="290512"/>
            <a:ext cx="13363575" cy="9801225"/>
          </a:xfrm>
          <a:custGeom>
            <a:avLst/>
            <a:gdLst/>
            <a:ahLst/>
            <a:cxnLst/>
            <a:rect l="l" t="t" r="r" b="b"/>
            <a:pathLst>
              <a:path w="13363575" h="9801225">
                <a:moveTo>
                  <a:pt x="0" y="0"/>
                </a:moveTo>
                <a:lnTo>
                  <a:pt x="13363575" y="0"/>
                </a:lnTo>
                <a:lnTo>
                  <a:pt x="13363575" y="9801226"/>
                </a:lnTo>
                <a:lnTo>
                  <a:pt x="0" y="9801226"/>
                </a:lnTo>
                <a:lnTo>
                  <a:pt x="0" y="0"/>
                </a:lnTo>
                <a:close/>
              </a:path>
            </a:pathLst>
          </a:custGeom>
          <a:blipFill>
            <a:blip r:embed="rId6"/>
            <a:stretch>
              <a:fillRect l="-15646" r="-15646"/>
            </a:stretch>
          </a:blipFill>
        </p:spPr>
      </p:sp>
    </p:spTree>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DAE3E3"/>
        </a:solidFill>
        <a:effectLst/>
      </p:bgPr>
    </p:bg>
    <p:spTree>
      <p:nvGrpSpPr>
        <p:cNvPr id="1" name=""/>
        <p:cNvGrpSpPr/>
        <p:nvPr/>
      </p:nvGrpSpPr>
      <p:grpSpPr>
        <a:xfrm>
          <a:off x="0" y="0"/>
          <a:ext cx="0" cy="0"/>
          <a:chOff x="0" y="0"/>
          <a:chExt cx="0" cy="0"/>
        </a:xfrm>
      </p:grpSpPr>
      <p:sp>
        <p:nvSpPr>
          <p:cNvPr id="2" name="Freeform 2"/>
          <p:cNvSpPr/>
          <p:nvPr/>
        </p:nvSpPr>
        <p:spPr>
          <a:xfrm>
            <a:off x="2115449" y="8520114"/>
            <a:ext cx="3324225" cy="1766886"/>
          </a:xfrm>
          <a:custGeom>
            <a:avLst/>
            <a:gdLst/>
            <a:ahLst/>
            <a:cxnLst/>
            <a:rect l="l" t="t" r="r" b="b"/>
            <a:pathLst>
              <a:path w="3324225" h="1766886">
                <a:moveTo>
                  <a:pt x="0" y="0"/>
                </a:moveTo>
                <a:lnTo>
                  <a:pt x="3324225" y="0"/>
                </a:lnTo>
                <a:lnTo>
                  <a:pt x="3324225" y="1766886"/>
                </a:lnTo>
                <a:lnTo>
                  <a:pt x="0" y="176688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633412" y="-74953"/>
            <a:ext cx="3324225" cy="1766886"/>
          </a:xfrm>
          <a:custGeom>
            <a:avLst/>
            <a:gdLst/>
            <a:ahLst/>
            <a:cxnLst/>
            <a:rect l="l" t="t" r="r" b="b"/>
            <a:pathLst>
              <a:path w="3324225" h="1766886">
                <a:moveTo>
                  <a:pt x="0" y="0"/>
                </a:moveTo>
                <a:lnTo>
                  <a:pt x="3324224" y="0"/>
                </a:lnTo>
                <a:lnTo>
                  <a:pt x="3324224" y="1766886"/>
                </a:lnTo>
                <a:lnTo>
                  <a:pt x="0" y="176688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0" y="2400331"/>
            <a:ext cx="4837930" cy="9632537"/>
          </a:xfrm>
          <a:prstGeom prst="rect">
            <a:avLst/>
          </a:prstGeom>
        </p:spPr>
        <p:txBody>
          <a:bodyPr lIns="0" tIns="0" rIns="0" bIns="0" rtlCol="0" anchor="t">
            <a:spAutoFit/>
          </a:bodyPr>
          <a:lstStyle/>
          <a:p>
            <a:pPr algn="ctr">
              <a:lnSpc>
                <a:spcPts val="5040"/>
              </a:lnSpc>
            </a:pPr>
            <a:r>
              <a:rPr lang="en-US" sz="4200">
                <a:solidFill>
                  <a:srgbClr val="7030A0"/>
                </a:solidFill>
                <a:latin typeface="Roboto"/>
                <a:ea typeface="Roboto"/>
                <a:cs typeface="Roboto"/>
                <a:sym typeface="Roboto"/>
              </a:rPr>
              <a:t>Pair plot</a:t>
            </a:r>
          </a:p>
          <a:p>
            <a:pPr algn="ctr">
              <a:lnSpc>
                <a:spcPts val="4320"/>
              </a:lnSpc>
            </a:pPr>
            <a:r>
              <a:rPr lang="en-US" sz="3600">
                <a:solidFill>
                  <a:srgbClr val="1F1F1F"/>
                </a:solidFill>
                <a:latin typeface="Roboto"/>
                <a:ea typeface="Roboto"/>
                <a:cs typeface="Roboto"/>
                <a:sym typeface="Roboto"/>
              </a:rPr>
              <a:t>Pair plots allow you to visualize the relationships between several numerical features at once, showing distributions on the diagonal and scatter plots on the off-diagonals.</a:t>
            </a:r>
          </a:p>
          <a:p>
            <a:pPr algn="ctr">
              <a:lnSpc>
                <a:spcPts val="4320"/>
              </a:lnSpc>
            </a:pPr>
            <a:endParaRPr lang="en-US" sz="3600">
              <a:solidFill>
                <a:srgbClr val="1F1F1F"/>
              </a:solidFill>
              <a:latin typeface="Roboto"/>
              <a:ea typeface="Roboto"/>
              <a:cs typeface="Roboto"/>
              <a:sym typeface="Roboto"/>
            </a:endParaRPr>
          </a:p>
        </p:txBody>
      </p:sp>
      <p:sp>
        <p:nvSpPr>
          <p:cNvPr id="5" name="Freeform 5"/>
          <p:cNvSpPr/>
          <p:nvPr/>
        </p:nvSpPr>
        <p:spPr>
          <a:xfrm>
            <a:off x="4881562" y="333375"/>
            <a:ext cx="13151644" cy="9715500"/>
          </a:xfrm>
          <a:custGeom>
            <a:avLst/>
            <a:gdLst/>
            <a:ahLst/>
            <a:cxnLst/>
            <a:rect l="l" t="t" r="r" b="b"/>
            <a:pathLst>
              <a:path w="13151644" h="9715500">
                <a:moveTo>
                  <a:pt x="0" y="0"/>
                </a:moveTo>
                <a:lnTo>
                  <a:pt x="13151645" y="0"/>
                </a:lnTo>
                <a:lnTo>
                  <a:pt x="13151645" y="9715500"/>
                </a:lnTo>
                <a:lnTo>
                  <a:pt x="0" y="9715500"/>
                </a:lnTo>
                <a:lnTo>
                  <a:pt x="0" y="0"/>
                </a:lnTo>
                <a:close/>
              </a:path>
            </a:pathLst>
          </a:custGeom>
          <a:blipFill>
            <a:blip r:embed="rId6"/>
            <a:stretch>
              <a:fillRect t="-5832" b="-5832"/>
            </a:stretch>
          </a:blipFill>
        </p:spPr>
      </p:sp>
    </p:spTree>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DAE3E3"/>
        </a:solidFill>
        <a:effectLst/>
      </p:bgPr>
    </p:bg>
    <p:spTree>
      <p:nvGrpSpPr>
        <p:cNvPr id="1" name=""/>
        <p:cNvGrpSpPr/>
        <p:nvPr/>
      </p:nvGrpSpPr>
      <p:grpSpPr>
        <a:xfrm>
          <a:off x="0" y="0"/>
          <a:ext cx="0" cy="0"/>
          <a:chOff x="0" y="0"/>
          <a:chExt cx="0" cy="0"/>
        </a:xfrm>
      </p:grpSpPr>
      <p:sp>
        <p:nvSpPr>
          <p:cNvPr id="2" name="AutoShape 2"/>
          <p:cNvSpPr/>
          <p:nvPr/>
        </p:nvSpPr>
        <p:spPr>
          <a:xfrm rot="78979">
            <a:off x="842610" y="2699247"/>
            <a:ext cx="829269" cy="0"/>
          </a:xfrm>
          <a:prstGeom prst="line">
            <a:avLst/>
          </a:prstGeom>
          <a:ln w="9525" cap="rnd">
            <a:solidFill>
              <a:srgbClr val="FFFFFF"/>
            </a:solidFill>
            <a:prstDash val="solid"/>
            <a:headEnd type="none" w="sm" len="sm"/>
            <a:tailEnd type="none" w="sm" len="sm"/>
          </a:ln>
        </p:spPr>
      </p:sp>
      <p:sp>
        <p:nvSpPr>
          <p:cNvPr id="3" name="AutoShape 3"/>
          <p:cNvSpPr/>
          <p:nvPr/>
        </p:nvSpPr>
        <p:spPr>
          <a:xfrm rot="5419655">
            <a:off x="14601679" y="8301826"/>
            <a:ext cx="3331823" cy="0"/>
          </a:xfrm>
          <a:prstGeom prst="line">
            <a:avLst/>
          </a:prstGeom>
          <a:ln w="9525" cap="rnd">
            <a:solidFill>
              <a:srgbClr val="FFFFFF"/>
            </a:solidFill>
            <a:prstDash val="solid"/>
            <a:headEnd type="none" w="sm" len="sm"/>
            <a:tailEnd type="none" w="sm" len="sm"/>
          </a:ln>
        </p:spPr>
      </p:sp>
      <p:sp>
        <p:nvSpPr>
          <p:cNvPr id="4" name="AutoShape 4"/>
          <p:cNvSpPr/>
          <p:nvPr/>
        </p:nvSpPr>
        <p:spPr>
          <a:xfrm rot="10775384">
            <a:off x="14603649" y="7969657"/>
            <a:ext cx="2660518" cy="0"/>
          </a:xfrm>
          <a:prstGeom prst="line">
            <a:avLst/>
          </a:prstGeom>
          <a:ln w="9525" cap="rnd">
            <a:solidFill>
              <a:srgbClr val="FFFFFF"/>
            </a:solidFill>
            <a:prstDash val="solid"/>
            <a:headEnd type="none" w="sm" len="sm"/>
            <a:tailEnd type="none" w="sm" len="sm"/>
          </a:ln>
        </p:spPr>
      </p:sp>
      <p:grpSp>
        <p:nvGrpSpPr>
          <p:cNvPr id="5" name="Group 5"/>
          <p:cNvGrpSpPr/>
          <p:nvPr/>
        </p:nvGrpSpPr>
        <p:grpSpPr>
          <a:xfrm rot="5400000">
            <a:off x="15925143" y="7959372"/>
            <a:ext cx="1500923" cy="1500922"/>
            <a:chOff x="0" y="0"/>
            <a:chExt cx="2001230" cy="2001230"/>
          </a:xfrm>
        </p:grpSpPr>
        <p:sp>
          <p:nvSpPr>
            <p:cNvPr id="6" name="Freeform 6"/>
            <p:cNvSpPr/>
            <p:nvPr/>
          </p:nvSpPr>
          <p:spPr>
            <a:xfrm>
              <a:off x="0" y="12700"/>
              <a:ext cx="1988566" cy="1988566"/>
            </a:xfrm>
            <a:custGeom>
              <a:avLst/>
              <a:gdLst/>
              <a:ahLst/>
              <a:cxnLst/>
              <a:rect l="l" t="t" r="r" b="b"/>
              <a:pathLst>
                <a:path w="1988566" h="1988566">
                  <a:moveTo>
                    <a:pt x="25400" y="0"/>
                  </a:moveTo>
                  <a:lnTo>
                    <a:pt x="25400" y="1975866"/>
                  </a:lnTo>
                  <a:lnTo>
                    <a:pt x="12700" y="1975866"/>
                  </a:lnTo>
                  <a:lnTo>
                    <a:pt x="12700" y="1963166"/>
                  </a:lnTo>
                  <a:lnTo>
                    <a:pt x="1988566" y="1963166"/>
                  </a:lnTo>
                  <a:lnTo>
                    <a:pt x="1988566" y="1988566"/>
                  </a:lnTo>
                  <a:lnTo>
                    <a:pt x="12700" y="1988566"/>
                  </a:lnTo>
                  <a:cubicBezTo>
                    <a:pt x="5715" y="1988566"/>
                    <a:pt x="0" y="1982851"/>
                    <a:pt x="0" y="1975866"/>
                  </a:cubicBezTo>
                  <a:lnTo>
                    <a:pt x="0" y="0"/>
                  </a:lnTo>
                  <a:close/>
                </a:path>
              </a:pathLst>
            </a:custGeom>
            <a:solidFill>
              <a:srgbClr val="FFFFFF"/>
            </a:solidFill>
          </p:spPr>
        </p:sp>
      </p:grpSp>
      <p:grpSp>
        <p:nvGrpSpPr>
          <p:cNvPr id="7" name="Group 7"/>
          <p:cNvGrpSpPr/>
          <p:nvPr/>
        </p:nvGrpSpPr>
        <p:grpSpPr>
          <a:xfrm rot="5400000">
            <a:off x="16576539" y="8610771"/>
            <a:ext cx="928534" cy="928534"/>
            <a:chOff x="0" y="0"/>
            <a:chExt cx="1238046" cy="1238046"/>
          </a:xfrm>
        </p:grpSpPr>
        <p:sp>
          <p:nvSpPr>
            <p:cNvPr id="8" name="Freeform 8"/>
            <p:cNvSpPr/>
            <p:nvPr/>
          </p:nvSpPr>
          <p:spPr>
            <a:xfrm>
              <a:off x="0" y="12700"/>
              <a:ext cx="1225296" cy="1225296"/>
            </a:xfrm>
            <a:custGeom>
              <a:avLst/>
              <a:gdLst/>
              <a:ahLst/>
              <a:cxnLst/>
              <a:rect l="l" t="t" r="r" b="b"/>
              <a:pathLst>
                <a:path w="1225296" h="1225296">
                  <a:moveTo>
                    <a:pt x="25400" y="0"/>
                  </a:moveTo>
                  <a:lnTo>
                    <a:pt x="25400" y="1212596"/>
                  </a:lnTo>
                  <a:lnTo>
                    <a:pt x="12700" y="1212596"/>
                  </a:lnTo>
                  <a:lnTo>
                    <a:pt x="12700" y="1199896"/>
                  </a:lnTo>
                  <a:lnTo>
                    <a:pt x="1225296" y="1199896"/>
                  </a:lnTo>
                  <a:lnTo>
                    <a:pt x="1225296" y="1225296"/>
                  </a:lnTo>
                  <a:lnTo>
                    <a:pt x="12700" y="1225296"/>
                  </a:lnTo>
                  <a:cubicBezTo>
                    <a:pt x="5715" y="1225296"/>
                    <a:pt x="0" y="1219581"/>
                    <a:pt x="0" y="1212596"/>
                  </a:cubicBezTo>
                  <a:lnTo>
                    <a:pt x="0" y="0"/>
                  </a:lnTo>
                  <a:close/>
                </a:path>
              </a:pathLst>
            </a:custGeom>
            <a:solidFill>
              <a:srgbClr val="FFFFFF"/>
            </a:solidFill>
          </p:spPr>
        </p:sp>
      </p:grpSp>
      <p:sp>
        <p:nvSpPr>
          <p:cNvPr id="9" name="Freeform 9"/>
          <p:cNvSpPr/>
          <p:nvPr/>
        </p:nvSpPr>
        <p:spPr>
          <a:xfrm>
            <a:off x="5545016" y="1830590"/>
            <a:ext cx="12483547" cy="7427710"/>
          </a:xfrm>
          <a:custGeom>
            <a:avLst/>
            <a:gdLst/>
            <a:ahLst/>
            <a:cxnLst/>
            <a:rect l="l" t="t" r="r" b="b"/>
            <a:pathLst>
              <a:path w="12483547" h="7427710">
                <a:moveTo>
                  <a:pt x="0" y="0"/>
                </a:moveTo>
                <a:lnTo>
                  <a:pt x="12483547" y="0"/>
                </a:lnTo>
                <a:lnTo>
                  <a:pt x="12483547" y="7427710"/>
                </a:lnTo>
                <a:lnTo>
                  <a:pt x="0" y="7427710"/>
                </a:lnTo>
                <a:lnTo>
                  <a:pt x="0" y="0"/>
                </a:lnTo>
                <a:close/>
              </a:path>
            </a:pathLst>
          </a:custGeom>
          <a:blipFill>
            <a:blip r:embed="rId2"/>
            <a:stretch>
              <a:fillRect/>
            </a:stretch>
          </a:blipFill>
        </p:spPr>
      </p:sp>
      <p:sp>
        <p:nvSpPr>
          <p:cNvPr id="10" name="TextBox 10"/>
          <p:cNvSpPr txBox="1"/>
          <p:nvPr/>
        </p:nvSpPr>
        <p:spPr>
          <a:xfrm>
            <a:off x="367331" y="3632696"/>
            <a:ext cx="5177685" cy="2276475"/>
          </a:xfrm>
          <a:prstGeom prst="rect">
            <a:avLst/>
          </a:prstGeom>
        </p:spPr>
        <p:txBody>
          <a:bodyPr lIns="0" tIns="0" rIns="0" bIns="0" rtlCol="0" anchor="t">
            <a:spAutoFit/>
          </a:bodyPr>
          <a:lstStyle/>
          <a:p>
            <a:pPr algn="ctr">
              <a:lnSpc>
                <a:spcPts val="5040"/>
              </a:lnSpc>
            </a:pPr>
            <a:r>
              <a:rPr lang="en-US" sz="4200" b="1">
                <a:solidFill>
                  <a:srgbClr val="7030A0"/>
                </a:solidFill>
                <a:latin typeface="Roboto Bold"/>
                <a:ea typeface="Roboto Bold"/>
                <a:cs typeface="Roboto Bold"/>
                <a:sym typeface="Roboto Bold"/>
              </a:rPr>
              <a:t>Scatter PLot</a:t>
            </a:r>
          </a:p>
          <a:p>
            <a:pPr algn="ctr">
              <a:lnSpc>
                <a:spcPts val="4320"/>
              </a:lnSpc>
            </a:pPr>
            <a:r>
              <a:rPr lang="en-US" sz="3600">
                <a:solidFill>
                  <a:srgbClr val="1F1F1F"/>
                </a:solidFill>
                <a:latin typeface="Roboto"/>
                <a:ea typeface="Roboto"/>
                <a:cs typeface="Roboto"/>
                <a:sym typeface="Roboto"/>
              </a:rPr>
              <a:t>It help visualize the relationship between two numerical columns.</a:t>
            </a:r>
          </a:p>
        </p:txBody>
      </p:sp>
      <p:sp>
        <p:nvSpPr>
          <p:cNvPr id="11" name="Freeform 11"/>
          <p:cNvSpPr/>
          <p:nvPr/>
        </p:nvSpPr>
        <p:spPr>
          <a:xfrm>
            <a:off x="2220791" y="8655862"/>
            <a:ext cx="3324225" cy="1766886"/>
          </a:xfrm>
          <a:custGeom>
            <a:avLst/>
            <a:gdLst/>
            <a:ahLst/>
            <a:cxnLst/>
            <a:rect l="l" t="t" r="r" b="b"/>
            <a:pathLst>
              <a:path w="3324225" h="1766886">
                <a:moveTo>
                  <a:pt x="0" y="0"/>
                </a:moveTo>
                <a:lnTo>
                  <a:pt x="3324225" y="0"/>
                </a:lnTo>
                <a:lnTo>
                  <a:pt x="3324225" y="1766886"/>
                </a:lnTo>
                <a:lnTo>
                  <a:pt x="0" y="176688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2" name="Freeform 12"/>
          <p:cNvSpPr/>
          <p:nvPr/>
        </p:nvSpPr>
        <p:spPr>
          <a:xfrm>
            <a:off x="-633412" y="0"/>
            <a:ext cx="3324225" cy="1766886"/>
          </a:xfrm>
          <a:custGeom>
            <a:avLst/>
            <a:gdLst/>
            <a:ahLst/>
            <a:cxnLst/>
            <a:rect l="l" t="t" r="r" b="b"/>
            <a:pathLst>
              <a:path w="3324225" h="1766886">
                <a:moveTo>
                  <a:pt x="0" y="0"/>
                </a:moveTo>
                <a:lnTo>
                  <a:pt x="3324224" y="0"/>
                </a:lnTo>
                <a:lnTo>
                  <a:pt x="3324224" y="1766886"/>
                </a:lnTo>
                <a:lnTo>
                  <a:pt x="0" y="176688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Tree>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DAE3E3"/>
        </a:solidFill>
        <a:effectLst/>
      </p:bgPr>
    </p:bg>
    <p:spTree>
      <p:nvGrpSpPr>
        <p:cNvPr id="1" name=""/>
        <p:cNvGrpSpPr/>
        <p:nvPr/>
      </p:nvGrpSpPr>
      <p:grpSpPr>
        <a:xfrm>
          <a:off x="0" y="0"/>
          <a:ext cx="0" cy="0"/>
          <a:chOff x="0" y="0"/>
          <a:chExt cx="0" cy="0"/>
        </a:xfrm>
      </p:grpSpPr>
      <p:sp>
        <p:nvSpPr>
          <p:cNvPr id="2" name="AutoShape 2"/>
          <p:cNvSpPr/>
          <p:nvPr/>
        </p:nvSpPr>
        <p:spPr>
          <a:xfrm rot="78979">
            <a:off x="842610" y="2699247"/>
            <a:ext cx="829269" cy="0"/>
          </a:xfrm>
          <a:prstGeom prst="line">
            <a:avLst/>
          </a:prstGeom>
          <a:ln w="9525" cap="rnd">
            <a:solidFill>
              <a:srgbClr val="FFFFFF"/>
            </a:solidFill>
            <a:prstDash val="solid"/>
            <a:headEnd type="none" w="sm" len="sm"/>
            <a:tailEnd type="none" w="sm" len="sm"/>
          </a:ln>
        </p:spPr>
      </p:sp>
      <p:sp>
        <p:nvSpPr>
          <p:cNvPr id="3" name="AutoShape 3"/>
          <p:cNvSpPr/>
          <p:nvPr/>
        </p:nvSpPr>
        <p:spPr>
          <a:xfrm rot="5419655">
            <a:off x="14601679" y="8301826"/>
            <a:ext cx="3331823" cy="0"/>
          </a:xfrm>
          <a:prstGeom prst="line">
            <a:avLst/>
          </a:prstGeom>
          <a:ln w="9525" cap="rnd">
            <a:solidFill>
              <a:srgbClr val="FFFFFF"/>
            </a:solidFill>
            <a:prstDash val="solid"/>
            <a:headEnd type="none" w="sm" len="sm"/>
            <a:tailEnd type="none" w="sm" len="sm"/>
          </a:ln>
        </p:spPr>
      </p:sp>
      <p:sp>
        <p:nvSpPr>
          <p:cNvPr id="4" name="AutoShape 4"/>
          <p:cNvSpPr/>
          <p:nvPr/>
        </p:nvSpPr>
        <p:spPr>
          <a:xfrm rot="10775384">
            <a:off x="14603649" y="7969657"/>
            <a:ext cx="2660518" cy="0"/>
          </a:xfrm>
          <a:prstGeom prst="line">
            <a:avLst/>
          </a:prstGeom>
          <a:ln w="9525" cap="rnd">
            <a:solidFill>
              <a:srgbClr val="FFFFFF"/>
            </a:solidFill>
            <a:prstDash val="solid"/>
            <a:headEnd type="none" w="sm" len="sm"/>
            <a:tailEnd type="none" w="sm" len="sm"/>
          </a:ln>
        </p:spPr>
      </p:sp>
      <p:grpSp>
        <p:nvGrpSpPr>
          <p:cNvPr id="5" name="Group 5"/>
          <p:cNvGrpSpPr/>
          <p:nvPr/>
        </p:nvGrpSpPr>
        <p:grpSpPr>
          <a:xfrm rot="5400000">
            <a:off x="15925143" y="7959372"/>
            <a:ext cx="1500923" cy="1500922"/>
            <a:chOff x="0" y="0"/>
            <a:chExt cx="2001230" cy="2001230"/>
          </a:xfrm>
        </p:grpSpPr>
        <p:sp>
          <p:nvSpPr>
            <p:cNvPr id="6" name="Freeform 6"/>
            <p:cNvSpPr/>
            <p:nvPr/>
          </p:nvSpPr>
          <p:spPr>
            <a:xfrm>
              <a:off x="0" y="12700"/>
              <a:ext cx="1988566" cy="1988566"/>
            </a:xfrm>
            <a:custGeom>
              <a:avLst/>
              <a:gdLst/>
              <a:ahLst/>
              <a:cxnLst/>
              <a:rect l="l" t="t" r="r" b="b"/>
              <a:pathLst>
                <a:path w="1988566" h="1988566">
                  <a:moveTo>
                    <a:pt x="25400" y="0"/>
                  </a:moveTo>
                  <a:lnTo>
                    <a:pt x="25400" y="1975866"/>
                  </a:lnTo>
                  <a:lnTo>
                    <a:pt x="12700" y="1975866"/>
                  </a:lnTo>
                  <a:lnTo>
                    <a:pt x="12700" y="1963166"/>
                  </a:lnTo>
                  <a:lnTo>
                    <a:pt x="1988566" y="1963166"/>
                  </a:lnTo>
                  <a:lnTo>
                    <a:pt x="1988566" y="1988566"/>
                  </a:lnTo>
                  <a:lnTo>
                    <a:pt x="12700" y="1988566"/>
                  </a:lnTo>
                  <a:cubicBezTo>
                    <a:pt x="5715" y="1988566"/>
                    <a:pt x="0" y="1982851"/>
                    <a:pt x="0" y="1975866"/>
                  </a:cubicBezTo>
                  <a:lnTo>
                    <a:pt x="0" y="0"/>
                  </a:lnTo>
                  <a:close/>
                </a:path>
              </a:pathLst>
            </a:custGeom>
            <a:solidFill>
              <a:srgbClr val="FFFFFF"/>
            </a:solidFill>
          </p:spPr>
        </p:sp>
      </p:grpSp>
      <p:grpSp>
        <p:nvGrpSpPr>
          <p:cNvPr id="7" name="Group 7"/>
          <p:cNvGrpSpPr/>
          <p:nvPr/>
        </p:nvGrpSpPr>
        <p:grpSpPr>
          <a:xfrm rot="5400000">
            <a:off x="16576539" y="8610771"/>
            <a:ext cx="928534" cy="928534"/>
            <a:chOff x="0" y="0"/>
            <a:chExt cx="1238046" cy="1238046"/>
          </a:xfrm>
        </p:grpSpPr>
        <p:sp>
          <p:nvSpPr>
            <p:cNvPr id="8" name="Freeform 8"/>
            <p:cNvSpPr/>
            <p:nvPr/>
          </p:nvSpPr>
          <p:spPr>
            <a:xfrm>
              <a:off x="0" y="12700"/>
              <a:ext cx="1225296" cy="1225296"/>
            </a:xfrm>
            <a:custGeom>
              <a:avLst/>
              <a:gdLst/>
              <a:ahLst/>
              <a:cxnLst/>
              <a:rect l="l" t="t" r="r" b="b"/>
              <a:pathLst>
                <a:path w="1225296" h="1225296">
                  <a:moveTo>
                    <a:pt x="25400" y="0"/>
                  </a:moveTo>
                  <a:lnTo>
                    <a:pt x="25400" y="1212596"/>
                  </a:lnTo>
                  <a:lnTo>
                    <a:pt x="12700" y="1212596"/>
                  </a:lnTo>
                  <a:lnTo>
                    <a:pt x="12700" y="1199896"/>
                  </a:lnTo>
                  <a:lnTo>
                    <a:pt x="1225296" y="1199896"/>
                  </a:lnTo>
                  <a:lnTo>
                    <a:pt x="1225296" y="1225296"/>
                  </a:lnTo>
                  <a:lnTo>
                    <a:pt x="12700" y="1225296"/>
                  </a:lnTo>
                  <a:cubicBezTo>
                    <a:pt x="5715" y="1225296"/>
                    <a:pt x="0" y="1219581"/>
                    <a:pt x="0" y="1212596"/>
                  </a:cubicBezTo>
                  <a:lnTo>
                    <a:pt x="0" y="0"/>
                  </a:lnTo>
                  <a:close/>
                </a:path>
              </a:pathLst>
            </a:custGeom>
            <a:solidFill>
              <a:srgbClr val="FFFFFF"/>
            </a:solidFill>
          </p:spPr>
        </p:sp>
      </p:grpSp>
      <p:sp>
        <p:nvSpPr>
          <p:cNvPr id="9" name="TextBox 9"/>
          <p:cNvSpPr txBox="1"/>
          <p:nvPr/>
        </p:nvSpPr>
        <p:spPr>
          <a:xfrm>
            <a:off x="852244" y="758682"/>
            <a:ext cx="14674857" cy="1009650"/>
          </a:xfrm>
          <a:prstGeom prst="rect">
            <a:avLst/>
          </a:prstGeom>
        </p:spPr>
        <p:txBody>
          <a:bodyPr lIns="0" tIns="0" rIns="0" bIns="0" rtlCol="0" anchor="t">
            <a:spAutoFit/>
          </a:bodyPr>
          <a:lstStyle/>
          <a:p>
            <a:pPr algn="l">
              <a:lnSpc>
                <a:spcPts val="7920"/>
              </a:lnSpc>
            </a:pPr>
            <a:r>
              <a:rPr lang="en-US" sz="6600" b="1">
                <a:solidFill>
                  <a:srgbClr val="C00000"/>
                </a:solidFill>
                <a:latin typeface="Roboto Bold"/>
                <a:ea typeface="Roboto Bold"/>
                <a:cs typeface="Roboto Bold"/>
                <a:sym typeface="Roboto Bold"/>
              </a:rPr>
              <a:t>                      Conclusion on EDA</a:t>
            </a:r>
          </a:p>
        </p:txBody>
      </p:sp>
      <p:sp>
        <p:nvSpPr>
          <p:cNvPr id="10" name="TextBox 10"/>
          <p:cNvSpPr txBox="1"/>
          <p:nvPr/>
        </p:nvSpPr>
        <p:spPr>
          <a:xfrm>
            <a:off x="672424" y="2637335"/>
            <a:ext cx="16857618" cy="6654698"/>
          </a:xfrm>
          <a:prstGeom prst="rect">
            <a:avLst/>
          </a:prstGeom>
        </p:spPr>
        <p:txBody>
          <a:bodyPr lIns="0" tIns="0" rIns="0" bIns="0" rtlCol="0" anchor="t">
            <a:spAutoFit/>
          </a:bodyPr>
          <a:lstStyle/>
          <a:p>
            <a:pPr marL="488632" lvl="1" indent="-244316" algn="l">
              <a:lnSpc>
                <a:spcPts val="3790"/>
              </a:lnSpc>
              <a:buFont typeface="Arial"/>
              <a:buChar char="•"/>
            </a:pPr>
            <a:r>
              <a:rPr lang="en-US" sz="2700" spc="72">
                <a:solidFill>
                  <a:srgbClr val="1F1F1F"/>
                </a:solidFill>
                <a:latin typeface="Roboto"/>
                <a:ea typeface="Roboto"/>
                <a:cs typeface="Roboto"/>
                <a:sym typeface="Roboto"/>
              </a:rPr>
              <a:t>The analysis of socio-economic and environmental indicators across countries provided meaningful insights into global trends, disparities, and relationships across various dimensions. Key findings from this analysis include:</a:t>
            </a:r>
          </a:p>
          <a:p>
            <a:pPr algn="l">
              <a:lnSpc>
                <a:spcPts val="3790"/>
              </a:lnSpc>
            </a:pPr>
            <a:endParaRPr lang="en-US" sz="2700" spc="72">
              <a:solidFill>
                <a:srgbClr val="1F1F1F"/>
              </a:solidFill>
              <a:latin typeface="Roboto"/>
              <a:ea typeface="Roboto"/>
              <a:cs typeface="Roboto"/>
              <a:sym typeface="Roboto"/>
            </a:endParaRPr>
          </a:p>
          <a:p>
            <a:pPr algn="l">
              <a:lnSpc>
                <a:spcPts val="3790"/>
              </a:lnSpc>
            </a:pPr>
            <a:r>
              <a:rPr lang="en-US" sz="2700" spc="75">
                <a:solidFill>
                  <a:srgbClr val="1F1F1F"/>
                </a:solidFill>
                <a:latin typeface="Roboto"/>
                <a:ea typeface="Roboto"/>
                <a:cs typeface="Roboto"/>
                <a:sym typeface="Roboto"/>
              </a:rPr>
              <a:t>1) Economic Strength:</a:t>
            </a:r>
          </a:p>
          <a:p>
            <a:pPr marL="488632" lvl="1" indent="-244316" algn="l">
              <a:lnSpc>
                <a:spcPts val="3790"/>
              </a:lnSpc>
              <a:buFont typeface="Arial"/>
              <a:buChar char="•"/>
            </a:pPr>
            <a:r>
              <a:rPr lang="en-US" sz="2700" spc="75">
                <a:solidFill>
                  <a:srgbClr val="1F1F1F"/>
                </a:solidFill>
                <a:latin typeface="Roboto"/>
                <a:ea typeface="Roboto"/>
                <a:cs typeface="Roboto"/>
                <a:sym typeface="Roboto"/>
              </a:rPr>
              <a:t>Countries with higher average GDP emerged as economically influential, while others lagged behind, illustrating global economic disparities. This variation highlights the need for balanced economic policies to support growth in less prosperous regions.</a:t>
            </a:r>
          </a:p>
          <a:p>
            <a:pPr algn="l">
              <a:lnSpc>
                <a:spcPts val="3790"/>
              </a:lnSpc>
            </a:pPr>
            <a:endParaRPr lang="en-US" sz="2700" spc="75">
              <a:solidFill>
                <a:srgbClr val="1F1F1F"/>
              </a:solidFill>
              <a:latin typeface="Roboto"/>
              <a:ea typeface="Roboto"/>
              <a:cs typeface="Roboto"/>
              <a:sym typeface="Roboto"/>
            </a:endParaRPr>
          </a:p>
          <a:p>
            <a:pPr algn="l">
              <a:lnSpc>
                <a:spcPts val="3790"/>
              </a:lnSpc>
            </a:pPr>
            <a:r>
              <a:rPr lang="en-US" sz="2700" spc="75">
                <a:solidFill>
                  <a:srgbClr val="1F1F1F"/>
                </a:solidFill>
                <a:latin typeface="Roboto"/>
                <a:ea typeface="Roboto"/>
                <a:cs typeface="Roboto"/>
                <a:sym typeface="Roboto"/>
              </a:rPr>
              <a:t>2) Health and Demographics:</a:t>
            </a:r>
          </a:p>
          <a:p>
            <a:pPr marL="488632" lvl="1" indent="-244316" algn="l">
              <a:lnSpc>
                <a:spcPts val="3790"/>
              </a:lnSpc>
              <a:buFont typeface="Arial"/>
              <a:buChar char="•"/>
            </a:pPr>
            <a:r>
              <a:rPr lang="en-US" sz="2700" spc="75">
                <a:solidFill>
                  <a:srgbClr val="1F1F1F"/>
                </a:solidFill>
                <a:latin typeface="Roboto"/>
                <a:ea typeface="Roboto"/>
                <a:cs typeface="Roboto"/>
                <a:sym typeface="Roboto"/>
              </a:rPr>
              <a:t>Differences in life expectancy showed a gender pattern favoring females, consistent with global health trends. Infant mortality rates varied significantly, serving as a key indicator of healthcare quality and resource allocation gaps across nations.</a:t>
            </a:r>
          </a:p>
          <a:p>
            <a:pPr marL="488632" lvl="1" indent="-244316" algn="l">
              <a:lnSpc>
                <a:spcPts val="3790"/>
              </a:lnSpc>
            </a:pPr>
            <a:endParaRPr lang="en-US" sz="2700" spc="75">
              <a:solidFill>
                <a:srgbClr val="1F1F1F"/>
              </a:solidFill>
              <a:latin typeface="Roboto"/>
              <a:ea typeface="Roboto"/>
              <a:cs typeface="Roboto"/>
              <a:sym typeface="Roboto"/>
            </a:endParaRPr>
          </a:p>
        </p:txBody>
      </p:sp>
      <p:sp>
        <p:nvSpPr>
          <p:cNvPr id="11" name="Freeform 11"/>
          <p:cNvSpPr/>
          <p:nvPr/>
        </p:nvSpPr>
        <p:spPr>
          <a:xfrm>
            <a:off x="-633412" y="0"/>
            <a:ext cx="3324225" cy="1766886"/>
          </a:xfrm>
          <a:custGeom>
            <a:avLst/>
            <a:gdLst/>
            <a:ahLst/>
            <a:cxnLst/>
            <a:rect l="l" t="t" r="r" b="b"/>
            <a:pathLst>
              <a:path w="3324225" h="1766886">
                <a:moveTo>
                  <a:pt x="0" y="0"/>
                </a:moveTo>
                <a:lnTo>
                  <a:pt x="3324224" y="0"/>
                </a:lnTo>
                <a:lnTo>
                  <a:pt x="3324224" y="1766886"/>
                </a:lnTo>
                <a:lnTo>
                  <a:pt x="0" y="176688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2" name="Freeform 12"/>
          <p:cNvSpPr/>
          <p:nvPr/>
        </p:nvSpPr>
        <p:spPr>
          <a:xfrm>
            <a:off x="15350644" y="111524"/>
            <a:ext cx="3324225" cy="1766886"/>
          </a:xfrm>
          <a:custGeom>
            <a:avLst/>
            <a:gdLst/>
            <a:ahLst/>
            <a:cxnLst/>
            <a:rect l="l" t="t" r="r" b="b"/>
            <a:pathLst>
              <a:path w="3324225" h="1766886">
                <a:moveTo>
                  <a:pt x="0" y="0"/>
                </a:moveTo>
                <a:lnTo>
                  <a:pt x="3324225" y="0"/>
                </a:lnTo>
                <a:lnTo>
                  <a:pt x="3324225" y="1766886"/>
                </a:lnTo>
                <a:lnTo>
                  <a:pt x="0" y="176688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Tree>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DAE3E3"/>
        </a:solidFill>
        <a:effectLst/>
      </p:bgPr>
    </p:bg>
    <p:spTree>
      <p:nvGrpSpPr>
        <p:cNvPr id="1" name=""/>
        <p:cNvGrpSpPr/>
        <p:nvPr/>
      </p:nvGrpSpPr>
      <p:grpSpPr>
        <a:xfrm>
          <a:off x="0" y="0"/>
          <a:ext cx="0" cy="0"/>
          <a:chOff x="0" y="0"/>
          <a:chExt cx="0" cy="0"/>
        </a:xfrm>
      </p:grpSpPr>
      <p:sp>
        <p:nvSpPr>
          <p:cNvPr id="2" name="AutoShape 2"/>
          <p:cNvSpPr/>
          <p:nvPr/>
        </p:nvSpPr>
        <p:spPr>
          <a:xfrm rot="78979">
            <a:off x="842610" y="2699247"/>
            <a:ext cx="829269" cy="0"/>
          </a:xfrm>
          <a:prstGeom prst="line">
            <a:avLst/>
          </a:prstGeom>
          <a:ln w="9525" cap="rnd">
            <a:solidFill>
              <a:srgbClr val="FFFFFF"/>
            </a:solidFill>
            <a:prstDash val="solid"/>
            <a:headEnd type="none" w="sm" len="sm"/>
            <a:tailEnd type="none" w="sm" len="sm"/>
          </a:ln>
        </p:spPr>
      </p:sp>
      <p:grpSp>
        <p:nvGrpSpPr>
          <p:cNvPr id="3" name="Group 3"/>
          <p:cNvGrpSpPr/>
          <p:nvPr/>
        </p:nvGrpSpPr>
        <p:grpSpPr>
          <a:xfrm rot="5400000">
            <a:off x="16576539" y="8610771"/>
            <a:ext cx="928534" cy="928534"/>
            <a:chOff x="0" y="0"/>
            <a:chExt cx="1238046" cy="1238046"/>
          </a:xfrm>
        </p:grpSpPr>
        <p:sp>
          <p:nvSpPr>
            <p:cNvPr id="4" name="Freeform 4"/>
            <p:cNvSpPr/>
            <p:nvPr/>
          </p:nvSpPr>
          <p:spPr>
            <a:xfrm>
              <a:off x="0" y="12700"/>
              <a:ext cx="1225296" cy="1225296"/>
            </a:xfrm>
            <a:custGeom>
              <a:avLst/>
              <a:gdLst/>
              <a:ahLst/>
              <a:cxnLst/>
              <a:rect l="l" t="t" r="r" b="b"/>
              <a:pathLst>
                <a:path w="1225296" h="1225296">
                  <a:moveTo>
                    <a:pt x="25400" y="0"/>
                  </a:moveTo>
                  <a:lnTo>
                    <a:pt x="25400" y="1212596"/>
                  </a:lnTo>
                  <a:lnTo>
                    <a:pt x="12700" y="1212596"/>
                  </a:lnTo>
                  <a:lnTo>
                    <a:pt x="12700" y="1199896"/>
                  </a:lnTo>
                  <a:lnTo>
                    <a:pt x="1225296" y="1199896"/>
                  </a:lnTo>
                  <a:lnTo>
                    <a:pt x="1225296" y="1225296"/>
                  </a:lnTo>
                  <a:lnTo>
                    <a:pt x="12700" y="1225296"/>
                  </a:lnTo>
                  <a:cubicBezTo>
                    <a:pt x="5715" y="1225296"/>
                    <a:pt x="0" y="1219581"/>
                    <a:pt x="0" y="1212596"/>
                  </a:cubicBezTo>
                  <a:lnTo>
                    <a:pt x="0" y="0"/>
                  </a:lnTo>
                  <a:close/>
                </a:path>
              </a:pathLst>
            </a:custGeom>
            <a:solidFill>
              <a:srgbClr val="FFFFFF"/>
            </a:solidFill>
          </p:spPr>
        </p:sp>
      </p:grpSp>
      <p:sp>
        <p:nvSpPr>
          <p:cNvPr id="5" name="TextBox 5"/>
          <p:cNvSpPr txBox="1"/>
          <p:nvPr/>
        </p:nvSpPr>
        <p:spPr>
          <a:xfrm>
            <a:off x="1073472" y="1158918"/>
            <a:ext cx="16783876" cy="819150"/>
          </a:xfrm>
          <a:prstGeom prst="rect">
            <a:avLst/>
          </a:prstGeom>
        </p:spPr>
        <p:txBody>
          <a:bodyPr lIns="0" tIns="0" rIns="0" bIns="0" rtlCol="0" anchor="t">
            <a:spAutoFit/>
          </a:bodyPr>
          <a:lstStyle/>
          <a:p>
            <a:pPr algn="l">
              <a:lnSpc>
                <a:spcPts val="6480"/>
              </a:lnSpc>
            </a:pPr>
            <a:r>
              <a:rPr lang="en-US" sz="5400">
                <a:solidFill>
                  <a:srgbClr val="C00000"/>
                </a:solidFill>
                <a:latin typeface="Roboto"/>
                <a:ea typeface="Roboto"/>
                <a:cs typeface="Roboto"/>
                <a:sym typeface="Roboto"/>
              </a:rPr>
              <a:t>                                   SUMMARY</a:t>
            </a:r>
          </a:p>
        </p:txBody>
      </p:sp>
      <p:sp>
        <p:nvSpPr>
          <p:cNvPr id="6" name="TextBox 6"/>
          <p:cNvSpPr txBox="1"/>
          <p:nvPr/>
        </p:nvSpPr>
        <p:spPr>
          <a:xfrm>
            <a:off x="1566556" y="2342769"/>
            <a:ext cx="14751531" cy="6915531"/>
          </a:xfrm>
          <a:prstGeom prst="rect">
            <a:avLst/>
          </a:prstGeom>
        </p:spPr>
        <p:txBody>
          <a:bodyPr lIns="0" tIns="0" rIns="0" bIns="0" rtlCol="0" anchor="t">
            <a:spAutoFit/>
          </a:bodyPr>
          <a:lstStyle/>
          <a:p>
            <a:pPr algn="l">
              <a:lnSpc>
                <a:spcPts val="4212"/>
              </a:lnSpc>
            </a:pPr>
            <a:endParaRPr/>
          </a:p>
          <a:p>
            <a:pPr algn="l">
              <a:lnSpc>
                <a:spcPts val="4212"/>
              </a:lnSpc>
            </a:pPr>
            <a:endParaRPr/>
          </a:p>
          <a:p>
            <a:pPr algn="l">
              <a:lnSpc>
                <a:spcPts val="4212"/>
              </a:lnSpc>
            </a:pPr>
            <a:r>
              <a:rPr lang="en-US" sz="2700" b="1" u="sng" spc="75">
                <a:solidFill>
                  <a:srgbClr val="1F1F1F"/>
                </a:solidFill>
                <a:latin typeface="Roboto Bold"/>
                <a:ea typeface="Roboto Bold"/>
                <a:cs typeface="Roboto Bold"/>
                <a:sym typeface="Roboto Bold"/>
              </a:rPr>
              <a:t>SUMMARY:</a:t>
            </a:r>
          </a:p>
          <a:p>
            <a:pPr marL="488632" lvl="1" indent="-244316" algn="l">
              <a:lnSpc>
                <a:spcPts val="4212"/>
              </a:lnSpc>
            </a:pPr>
            <a:endParaRPr lang="en-US" sz="2700" b="1" u="sng" spc="75">
              <a:solidFill>
                <a:srgbClr val="1F1F1F"/>
              </a:solidFill>
              <a:latin typeface="Roboto Bold"/>
              <a:ea typeface="Roboto Bold"/>
              <a:cs typeface="Roboto Bold"/>
              <a:sym typeface="Roboto Bold"/>
            </a:endParaRPr>
          </a:p>
          <a:p>
            <a:pPr marL="488632" lvl="1" indent="-244316" algn="l">
              <a:lnSpc>
                <a:spcPts val="4212"/>
              </a:lnSpc>
              <a:buFont typeface="Arial"/>
              <a:buChar char="•"/>
            </a:pPr>
            <a:r>
              <a:rPr lang="en-US" sz="2700" spc="72">
                <a:solidFill>
                  <a:srgbClr val="1F1F1F"/>
                </a:solidFill>
                <a:latin typeface="Roboto"/>
                <a:ea typeface="Roboto"/>
                <a:cs typeface="Roboto"/>
                <a:sym typeface="Roboto"/>
              </a:rPr>
              <a:t>This analysis underscored significant economic, environmental, and social differences across countries, providing a comprehensive view of global development priorities and challenges. </a:t>
            </a:r>
          </a:p>
          <a:p>
            <a:pPr marL="488632" lvl="1" indent="-244316" algn="l">
              <a:lnSpc>
                <a:spcPts val="4212"/>
              </a:lnSpc>
              <a:buFont typeface="Arial"/>
              <a:buChar char="•"/>
            </a:pPr>
            <a:r>
              <a:rPr lang="en-US" sz="2700" spc="72">
                <a:solidFill>
                  <a:srgbClr val="1F1F1F"/>
                </a:solidFill>
                <a:latin typeface="Roboto"/>
                <a:ea typeface="Roboto"/>
                <a:cs typeface="Roboto"/>
                <a:sym typeface="Roboto"/>
              </a:rPr>
              <a:t>These findings serve as a strong foundation for further analysis, such as clustering, which can categorize countries with similar socio-economic profiles. </a:t>
            </a:r>
          </a:p>
          <a:p>
            <a:pPr marL="488632" lvl="1" indent="-244316" algn="l">
              <a:lnSpc>
                <a:spcPts val="4212"/>
              </a:lnSpc>
              <a:buFont typeface="Arial"/>
              <a:buChar char="•"/>
            </a:pPr>
            <a:r>
              <a:rPr lang="en-US" sz="2700" spc="75">
                <a:solidFill>
                  <a:srgbClr val="1F1F1F"/>
                </a:solidFill>
                <a:latin typeface="Roboto"/>
                <a:ea typeface="Roboto"/>
                <a:cs typeface="Roboto"/>
                <a:sym typeface="Roboto"/>
              </a:rPr>
              <a:t>Such insights can guide targeted policies and strategic initiatives aimed at fostering balanced and sustainable global development.</a:t>
            </a:r>
          </a:p>
          <a:p>
            <a:pPr marL="488632" lvl="1" indent="-244316" algn="l">
              <a:lnSpc>
                <a:spcPts val="4212"/>
              </a:lnSpc>
            </a:pPr>
            <a:endParaRPr lang="en-US" sz="2700" spc="75">
              <a:solidFill>
                <a:srgbClr val="1F1F1F"/>
              </a:solidFill>
              <a:latin typeface="Roboto"/>
              <a:ea typeface="Roboto"/>
              <a:cs typeface="Roboto"/>
              <a:sym typeface="Roboto"/>
            </a:endParaRPr>
          </a:p>
          <a:p>
            <a:pPr marL="488632" lvl="1" indent="-244316" algn="l">
              <a:lnSpc>
                <a:spcPts val="4212"/>
              </a:lnSpc>
            </a:pPr>
            <a:endParaRPr lang="en-US" sz="2700" spc="75">
              <a:solidFill>
                <a:srgbClr val="1F1F1F"/>
              </a:solidFill>
              <a:latin typeface="Roboto"/>
              <a:ea typeface="Roboto"/>
              <a:cs typeface="Roboto"/>
              <a:sym typeface="Roboto"/>
            </a:endParaRPr>
          </a:p>
        </p:txBody>
      </p:sp>
      <p:sp>
        <p:nvSpPr>
          <p:cNvPr id="7" name="Freeform 7"/>
          <p:cNvSpPr/>
          <p:nvPr/>
        </p:nvSpPr>
        <p:spPr>
          <a:xfrm>
            <a:off x="-633412" y="0"/>
            <a:ext cx="3324225" cy="1766886"/>
          </a:xfrm>
          <a:custGeom>
            <a:avLst/>
            <a:gdLst/>
            <a:ahLst/>
            <a:cxnLst/>
            <a:rect l="l" t="t" r="r" b="b"/>
            <a:pathLst>
              <a:path w="3324225" h="1766886">
                <a:moveTo>
                  <a:pt x="0" y="0"/>
                </a:moveTo>
                <a:lnTo>
                  <a:pt x="3324224" y="0"/>
                </a:lnTo>
                <a:lnTo>
                  <a:pt x="3324224" y="1766886"/>
                </a:lnTo>
                <a:lnTo>
                  <a:pt x="0" y="176688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8" name="Freeform 8"/>
          <p:cNvSpPr/>
          <p:nvPr/>
        </p:nvSpPr>
        <p:spPr>
          <a:xfrm>
            <a:off x="15378694" y="145257"/>
            <a:ext cx="3324225" cy="1766886"/>
          </a:xfrm>
          <a:custGeom>
            <a:avLst/>
            <a:gdLst/>
            <a:ahLst/>
            <a:cxnLst/>
            <a:rect l="l" t="t" r="r" b="b"/>
            <a:pathLst>
              <a:path w="3324225" h="1766886">
                <a:moveTo>
                  <a:pt x="0" y="0"/>
                </a:moveTo>
                <a:lnTo>
                  <a:pt x="3324225" y="0"/>
                </a:lnTo>
                <a:lnTo>
                  <a:pt x="3324225" y="1766886"/>
                </a:lnTo>
                <a:lnTo>
                  <a:pt x="0" y="176688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Tree>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DAE3E3"/>
        </a:solidFill>
        <a:effectLst/>
      </p:bgPr>
    </p:bg>
    <p:spTree>
      <p:nvGrpSpPr>
        <p:cNvPr id="1" name=""/>
        <p:cNvGrpSpPr/>
        <p:nvPr/>
      </p:nvGrpSpPr>
      <p:grpSpPr>
        <a:xfrm>
          <a:off x="0" y="0"/>
          <a:ext cx="0" cy="0"/>
          <a:chOff x="0" y="0"/>
          <a:chExt cx="0" cy="0"/>
        </a:xfrm>
      </p:grpSpPr>
      <p:sp>
        <p:nvSpPr>
          <p:cNvPr id="2" name="AutoShape 2"/>
          <p:cNvSpPr/>
          <p:nvPr/>
        </p:nvSpPr>
        <p:spPr>
          <a:xfrm rot="78979">
            <a:off x="842610" y="2699247"/>
            <a:ext cx="829269" cy="0"/>
          </a:xfrm>
          <a:prstGeom prst="line">
            <a:avLst/>
          </a:prstGeom>
          <a:ln w="9525" cap="rnd">
            <a:solidFill>
              <a:srgbClr val="FFFFFF"/>
            </a:solidFill>
            <a:prstDash val="solid"/>
            <a:headEnd type="none" w="sm" len="sm"/>
            <a:tailEnd type="none" w="sm" len="sm"/>
          </a:ln>
        </p:spPr>
      </p:sp>
      <p:sp>
        <p:nvSpPr>
          <p:cNvPr id="3" name="TextBox 3"/>
          <p:cNvSpPr txBox="1"/>
          <p:nvPr/>
        </p:nvSpPr>
        <p:spPr>
          <a:xfrm>
            <a:off x="2374240" y="1019175"/>
            <a:ext cx="12880142" cy="1476375"/>
          </a:xfrm>
          <a:prstGeom prst="rect">
            <a:avLst/>
          </a:prstGeom>
        </p:spPr>
        <p:txBody>
          <a:bodyPr lIns="0" tIns="0" rIns="0" bIns="0" rtlCol="0" anchor="t">
            <a:spAutoFit/>
          </a:bodyPr>
          <a:lstStyle/>
          <a:p>
            <a:pPr algn="ctr">
              <a:lnSpc>
                <a:spcPts val="5831"/>
              </a:lnSpc>
            </a:pPr>
            <a:r>
              <a:rPr lang="en-US" sz="4859">
                <a:solidFill>
                  <a:srgbClr val="000000"/>
                </a:solidFill>
                <a:latin typeface="Roboto"/>
                <a:ea typeface="Roboto"/>
                <a:cs typeface="Roboto"/>
                <a:sym typeface="Roboto"/>
              </a:rPr>
              <a:t> STANDARDIZING THE DATA BY USING       NORMALIZATION</a:t>
            </a:r>
          </a:p>
        </p:txBody>
      </p:sp>
      <p:sp>
        <p:nvSpPr>
          <p:cNvPr id="4" name="TextBox 4"/>
          <p:cNvSpPr txBox="1"/>
          <p:nvPr/>
        </p:nvSpPr>
        <p:spPr>
          <a:xfrm>
            <a:off x="842719" y="3465498"/>
            <a:ext cx="12887750" cy="4902708"/>
          </a:xfrm>
          <a:prstGeom prst="rect">
            <a:avLst/>
          </a:prstGeom>
        </p:spPr>
        <p:txBody>
          <a:bodyPr lIns="0" tIns="0" rIns="0" bIns="0" rtlCol="0" anchor="t">
            <a:spAutoFit/>
          </a:bodyPr>
          <a:lstStyle/>
          <a:p>
            <a:pPr marL="651510" lvl="1" indent="-325755" algn="l">
              <a:lnSpc>
                <a:spcPts val="5616"/>
              </a:lnSpc>
              <a:buFont typeface="Arial"/>
              <a:buChar char="•"/>
            </a:pPr>
            <a:r>
              <a:rPr lang="en-US" sz="3600" spc="74">
                <a:solidFill>
                  <a:srgbClr val="C00000">
                    <a:alpha val="60000"/>
                  </a:srgbClr>
                </a:solidFill>
                <a:latin typeface="Roboto"/>
                <a:ea typeface="Roboto"/>
                <a:cs typeface="Roboto"/>
                <a:sym typeface="Roboto"/>
              </a:rPr>
              <a:t>Normalizing the features using standardscalar to prevent large ranged features dominancy and to improve the model performance</a:t>
            </a:r>
          </a:p>
          <a:p>
            <a:pPr marL="651510" lvl="1" indent="-325755" algn="l">
              <a:lnSpc>
                <a:spcPts val="5616"/>
              </a:lnSpc>
            </a:pPr>
            <a:endParaRPr lang="en-US" sz="3600" spc="74">
              <a:solidFill>
                <a:srgbClr val="C00000">
                  <a:alpha val="60000"/>
                </a:srgbClr>
              </a:solidFill>
              <a:latin typeface="Roboto"/>
              <a:ea typeface="Roboto"/>
              <a:cs typeface="Roboto"/>
              <a:sym typeface="Roboto"/>
            </a:endParaRPr>
          </a:p>
          <a:p>
            <a:pPr marL="651510" lvl="1" indent="-325755" algn="l">
              <a:lnSpc>
                <a:spcPts val="5616"/>
              </a:lnSpc>
              <a:buFont typeface="Arial"/>
              <a:buChar char="•"/>
            </a:pPr>
            <a:r>
              <a:rPr lang="en-US" sz="3600" spc="74">
                <a:solidFill>
                  <a:srgbClr val="C00000">
                    <a:alpha val="60000"/>
                  </a:srgbClr>
                </a:solidFill>
                <a:latin typeface="Roboto"/>
                <a:ea typeface="Roboto"/>
                <a:cs typeface="Roboto"/>
                <a:sym typeface="Roboto"/>
              </a:rPr>
              <a:t>Standardizer = standardscalar()</a:t>
            </a:r>
          </a:p>
          <a:p>
            <a:pPr marL="651510" lvl="1" indent="-325755" algn="l">
              <a:lnSpc>
                <a:spcPts val="5616"/>
              </a:lnSpc>
              <a:buFont typeface="Arial"/>
              <a:buChar char="•"/>
            </a:pPr>
            <a:r>
              <a:rPr lang="en-US" sz="3600" spc="74">
                <a:solidFill>
                  <a:srgbClr val="C00000">
                    <a:alpha val="60000"/>
                  </a:srgbClr>
                </a:solidFill>
                <a:latin typeface="Roboto"/>
                <a:ea typeface="Roboto"/>
                <a:cs typeface="Roboto"/>
                <a:sym typeface="Roboto"/>
              </a:rPr>
              <a:t>Features_standardized = standardizer.fit_transform(features)</a:t>
            </a:r>
          </a:p>
        </p:txBody>
      </p:sp>
      <p:sp>
        <p:nvSpPr>
          <p:cNvPr id="5" name="Freeform 5"/>
          <p:cNvSpPr/>
          <p:nvPr/>
        </p:nvSpPr>
        <p:spPr>
          <a:xfrm>
            <a:off x="15378694" y="145257"/>
            <a:ext cx="3324225" cy="1766886"/>
          </a:xfrm>
          <a:custGeom>
            <a:avLst/>
            <a:gdLst/>
            <a:ahLst/>
            <a:cxnLst/>
            <a:rect l="l" t="t" r="r" b="b"/>
            <a:pathLst>
              <a:path w="3324225" h="1766886">
                <a:moveTo>
                  <a:pt x="0" y="0"/>
                </a:moveTo>
                <a:lnTo>
                  <a:pt x="3324225" y="0"/>
                </a:lnTo>
                <a:lnTo>
                  <a:pt x="3324225" y="1766886"/>
                </a:lnTo>
                <a:lnTo>
                  <a:pt x="0" y="176688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435503" y="198937"/>
            <a:ext cx="3324225" cy="1766886"/>
          </a:xfrm>
          <a:custGeom>
            <a:avLst/>
            <a:gdLst/>
            <a:ahLst/>
            <a:cxnLst/>
            <a:rect l="l" t="t" r="r" b="b"/>
            <a:pathLst>
              <a:path w="3324225" h="1766886">
                <a:moveTo>
                  <a:pt x="0" y="0"/>
                </a:moveTo>
                <a:lnTo>
                  <a:pt x="3324225" y="0"/>
                </a:lnTo>
                <a:lnTo>
                  <a:pt x="3324225" y="1766886"/>
                </a:lnTo>
                <a:lnTo>
                  <a:pt x="0" y="176688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Freeform 7"/>
          <p:cNvSpPr/>
          <p:nvPr/>
        </p:nvSpPr>
        <p:spPr>
          <a:xfrm>
            <a:off x="14262824" y="5983527"/>
            <a:ext cx="3409743" cy="4286685"/>
          </a:xfrm>
          <a:custGeom>
            <a:avLst/>
            <a:gdLst/>
            <a:ahLst/>
            <a:cxnLst/>
            <a:rect l="l" t="t" r="r" b="b"/>
            <a:pathLst>
              <a:path w="3409743" h="4286685">
                <a:moveTo>
                  <a:pt x="0" y="0"/>
                </a:moveTo>
                <a:lnTo>
                  <a:pt x="3409743" y="0"/>
                </a:lnTo>
                <a:lnTo>
                  <a:pt x="3409743" y="4286686"/>
                </a:lnTo>
                <a:lnTo>
                  <a:pt x="0" y="428668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Tree>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DAE3E3"/>
        </a:solidFill>
        <a:effectLst/>
      </p:bgPr>
    </p:bg>
    <p:spTree>
      <p:nvGrpSpPr>
        <p:cNvPr id="1" name=""/>
        <p:cNvGrpSpPr/>
        <p:nvPr/>
      </p:nvGrpSpPr>
      <p:grpSpPr>
        <a:xfrm>
          <a:off x="0" y="0"/>
          <a:ext cx="0" cy="0"/>
          <a:chOff x="0" y="0"/>
          <a:chExt cx="0" cy="0"/>
        </a:xfrm>
      </p:grpSpPr>
      <p:sp>
        <p:nvSpPr>
          <p:cNvPr id="2" name="AutoShape 2"/>
          <p:cNvSpPr/>
          <p:nvPr/>
        </p:nvSpPr>
        <p:spPr>
          <a:xfrm rot="78979">
            <a:off x="842610" y="2699247"/>
            <a:ext cx="829269" cy="0"/>
          </a:xfrm>
          <a:prstGeom prst="line">
            <a:avLst/>
          </a:prstGeom>
          <a:ln w="9525" cap="rnd">
            <a:solidFill>
              <a:srgbClr val="FFFFFF"/>
            </a:solidFill>
            <a:prstDash val="solid"/>
            <a:headEnd type="none" w="sm" len="sm"/>
            <a:tailEnd type="none" w="sm" len="sm"/>
          </a:ln>
        </p:spPr>
      </p:sp>
      <p:sp>
        <p:nvSpPr>
          <p:cNvPr id="3" name="AutoShape 3"/>
          <p:cNvSpPr/>
          <p:nvPr/>
        </p:nvSpPr>
        <p:spPr>
          <a:xfrm rot="5419655">
            <a:off x="14601679" y="8301826"/>
            <a:ext cx="3331823" cy="0"/>
          </a:xfrm>
          <a:prstGeom prst="line">
            <a:avLst/>
          </a:prstGeom>
          <a:ln w="9525" cap="rnd">
            <a:solidFill>
              <a:srgbClr val="FFFFFF"/>
            </a:solidFill>
            <a:prstDash val="solid"/>
            <a:headEnd type="none" w="sm" len="sm"/>
            <a:tailEnd type="none" w="sm" len="sm"/>
          </a:ln>
        </p:spPr>
      </p:sp>
      <p:pic>
        <p:nvPicPr>
          <p:cNvPr id="4" name="Picture 4"/>
          <p:cNvPicPr>
            <a:picLocks noChangeAspect="1"/>
          </p:cNvPicPr>
          <p:nvPr/>
        </p:nvPicPr>
        <p:blipFill>
          <a:blip r:embed="rId2"/>
          <a:srcRect/>
          <a:stretch>
            <a:fillRect/>
          </a:stretch>
        </p:blipFill>
        <p:spPr>
          <a:xfrm>
            <a:off x="12215506" y="5143500"/>
            <a:ext cx="6157509" cy="4864432"/>
          </a:xfrm>
          <a:prstGeom prst="rect">
            <a:avLst/>
          </a:prstGeom>
        </p:spPr>
      </p:pic>
      <p:sp>
        <p:nvSpPr>
          <p:cNvPr id="5" name="TextBox 5"/>
          <p:cNvSpPr txBox="1"/>
          <p:nvPr/>
        </p:nvSpPr>
        <p:spPr>
          <a:xfrm>
            <a:off x="1402020" y="2868063"/>
            <a:ext cx="17344316" cy="2788158"/>
          </a:xfrm>
          <a:prstGeom prst="rect">
            <a:avLst/>
          </a:prstGeom>
        </p:spPr>
        <p:txBody>
          <a:bodyPr lIns="0" tIns="0" rIns="0" bIns="0" rtlCol="0" anchor="t">
            <a:spAutoFit/>
          </a:bodyPr>
          <a:lstStyle/>
          <a:p>
            <a:pPr marL="651510" lvl="1" indent="-325755" algn="l">
              <a:lnSpc>
                <a:spcPts val="5616"/>
              </a:lnSpc>
              <a:buFont typeface="Arial"/>
              <a:buChar char="•"/>
            </a:pPr>
            <a:r>
              <a:rPr lang="en-US" sz="3600" spc="74">
                <a:solidFill>
                  <a:srgbClr val="0B2827">
                    <a:alpha val="60000"/>
                  </a:srgbClr>
                </a:solidFill>
                <a:latin typeface="Roboto"/>
                <a:ea typeface="Roboto"/>
                <a:cs typeface="Roboto"/>
                <a:sym typeface="Roboto"/>
              </a:rPr>
              <a:t>We are using three clustering methods in this project</a:t>
            </a:r>
          </a:p>
          <a:p>
            <a:pPr marL="651510" lvl="1" indent="-325755" algn="l">
              <a:lnSpc>
                <a:spcPts val="5616"/>
              </a:lnSpc>
            </a:pPr>
            <a:r>
              <a:rPr lang="en-US" sz="3600" spc="74">
                <a:solidFill>
                  <a:srgbClr val="0B2827">
                    <a:alpha val="60000"/>
                  </a:srgbClr>
                </a:solidFill>
                <a:latin typeface="Roboto"/>
                <a:ea typeface="Roboto"/>
                <a:cs typeface="Roboto"/>
                <a:sym typeface="Roboto"/>
              </a:rPr>
              <a:t>                            1.K Means Clustering</a:t>
            </a:r>
          </a:p>
          <a:p>
            <a:pPr marL="651510" lvl="1" indent="-325755" algn="l">
              <a:lnSpc>
                <a:spcPts val="5616"/>
              </a:lnSpc>
            </a:pPr>
            <a:r>
              <a:rPr lang="en-US" sz="3600" spc="74">
                <a:solidFill>
                  <a:srgbClr val="0B2827">
                    <a:alpha val="60000"/>
                  </a:srgbClr>
                </a:solidFill>
                <a:latin typeface="Roboto"/>
                <a:ea typeface="Roboto"/>
                <a:cs typeface="Roboto"/>
                <a:sym typeface="Roboto"/>
              </a:rPr>
              <a:t>                            2.Hierarchical Clustering</a:t>
            </a:r>
          </a:p>
          <a:p>
            <a:pPr marL="651510" lvl="1" indent="-325755" algn="l">
              <a:lnSpc>
                <a:spcPts val="5616"/>
              </a:lnSpc>
            </a:pPr>
            <a:r>
              <a:rPr lang="en-US" sz="3600" spc="74">
                <a:solidFill>
                  <a:srgbClr val="0B2827">
                    <a:alpha val="60000"/>
                  </a:srgbClr>
                </a:solidFill>
                <a:latin typeface="Roboto"/>
                <a:ea typeface="Roboto"/>
                <a:cs typeface="Roboto"/>
                <a:sym typeface="Roboto"/>
              </a:rPr>
              <a:t>                            3.DBSCAN Clustering       </a:t>
            </a:r>
          </a:p>
        </p:txBody>
      </p:sp>
      <p:sp>
        <p:nvSpPr>
          <p:cNvPr id="6" name="TextBox 6"/>
          <p:cNvSpPr txBox="1"/>
          <p:nvPr/>
        </p:nvSpPr>
        <p:spPr>
          <a:xfrm>
            <a:off x="842719" y="1685072"/>
            <a:ext cx="15146807" cy="819150"/>
          </a:xfrm>
          <a:prstGeom prst="rect">
            <a:avLst/>
          </a:prstGeom>
        </p:spPr>
        <p:txBody>
          <a:bodyPr lIns="0" tIns="0" rIns="0" bIns="0" rtlCol="0" anchor="t">
            <a:spAutoFit/>
          </a:bodyPr>
          <a:lstStyle/>
          <a:p>
            <a:pPr algn="l">
              <a:lnSpc>
                <a:spcPts val="6480"/>
              </a:lnSpc>
            </a:pPr>
            <a:r>
              <a:rPr lang="en-US" sz="5400">
                <a:solidFill>
                  <a:srgbClr val="C00000"/>
                </a:solidFill>
                <a:latin typeface="Roboto"/>
                <a:ea typeface="Roboto"/>
                <a:cs typeface="Roboto"/>
                <a:sym typeface="Roboto"/>
              </a:rPr>
              <a:t>                              MODEL BUILDING</a:t>
            </a:r>
          </a:p>
        </p:txBody>
      </p:sp>
      <p:sp>
        <p:nvSpPr>
          <p:cNvPr id="7" name="Freeform 7"/>
          <p:cNvSpPr/>
          <p:nvPr/>
        </p:nvSpPr>
        <p:spPr>
          <a:xfrm>
            <a:off x="15378694" y="145257"/>
            <a:ext cx="3324225" cy="1766886"/>
          </a:xfrm>
          <a:custGeom>
            <a:avLst/>
            <a:gdLst/>
            <a:ahLst/>
            <a:cxnLst/>
            <a:rect l="l" t="t" r="r" b="b"/>
            <a:pathLst>
              <a:path w="3324225" h="1766886">
                <a:moveTo>
                  <a:pt x="0" y="0"/>
                </a:moveTo>
                <a:lnTo>
                  <a:pt x="3324225" y="0"/>
                </a:lnTo>
                <a:lnTo>
                  <a:pt x="3324225" y="1766886"/>
                </a:lnTo>
                <a:lnTo>
                  <a:pt x="0" y="176688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8" name="Freeform 8"/>
          <p:cNvSpPr/>
          <p:nvPr/>
        </p:nvSpPr>
        <p:spPr>
          <a:xfrm>
            <a:off x="-260093" y="145257"/>
            <a:ext cx="3324225" cy="1766886"/>
          </a:xfrm>
          <a:custGeom>
            <a:avLst/>
            <a:gdLst/>
            <a:ahLst/>
            <a:cxnLst/>
            <a:rect l="l" t="t" r="r" b="b"/>
            <a:pathLst>
              <a:path w="3324225" h="1766886">
                <a:moveTo>
                  <a:pt x="0" y="0"/>
                </a:moveTo>
                <a:lnTo>
                  <a:pt x="3324225" y="0"/>
                </a:lnTo>
                <a:lnTo>
                  <a:pt x="3324225" y="1766886"/>
                </a:lnTo>
                <a:lnTo>
                  <a:pt x="0" y="176688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Tree>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DAE3E3"/>
        </a:solidFill>
        <a:effectLst/>
      </p:bgPr>
    </p:bg>
    <p:spTree>
      <p:nvGrpSpPr>
        <p:cNvPr id="1" name=""/>
        <p:cNvGrpSpPr/>
        <p:nvPr/>
      </p:nvGrpSpPr>
      <p:grpSpPr>
        <a:xfrm>
          <a:off x="0" y="0"/>
          <a:ext cx="0" cy="0"/>
          <a:chOff x="0" y="0"/>
          <a:chExt cx="0" cy="0"/>
        </a:xfrm>
      </p:grpSpPr>
      <p:sp>
        <p:nvSpPr>
          <p:cNvPr id="3" name="TextBox 3"/>
          <p:cNvSpPr txBox="1"/>
          <p:nvPr/>
        </p:nvSpPr>
        <p:spPr>
          <a:xfrm>
            <a:off x="581498" y="795352"/>
            <a:ext cx="16518408" cy="819150"/>
          </a:xfrm>
          <a:prstGeom prst="rect">
            <a:avLst/>
          </a:prstGeom>
        </p:spPr>
        <p:txBody>
          <a:bodyPr lIns="0" tIns="0" rIns="0" bIns="0" rtlCol="0" anchor="t">
            <a:spAutoFit/>
          </a:bodyPr>
          <a:lstStyle/>
          <a:p>
            <a:pPr algn="l">
              <a:lnSpc>
                <a:spcPts val="6480"/>
              </a:lnSpc>
            </a:pPr>
            <a:r>
              <a:rPr lang="en-US" sz="5400" dirty="0">
                <a:solidFill>
                  <a:srgbClr val="000000"/>
                </a:solidFill>
                <a:latin typeface="Roboto"/>
                <a:ea typeface="Roboto"/>
                <a:cs typeface="Roboto"/>
                <a:sym typeface="Roboto"/>
              </a:rPr>
              <a:t>                              </a:t>
            </a:r>
            <a:r>
              <a:rPr lang="en-US" sz="5400" b="1" dirty="0">
                <a:solidFill>
                  <a:srgbClr val="C00000"/>
                </a:solidFill>
                <a:latin typeface="Roboto Bold"/>
                <a:ea typeface="Roboto Bold"/>
                <a:cs typeface="Roboto Bold"/>
                <a:sym typeface="Roboto Bold"/>
              </a:rPr>
              <a:t>K Means Clustering</a:t>
            </a:r>
          </a:p>
        </p:txBody>
      </p:sp>
      <p:sp>
        <p:nvSpPr>
          <p:cNvPr id="4" name="TextBox 4"/>
          <p:cNvSpPr txBox="1"/>
          <p:nvPr/>
        </p:nvSpPr>
        <p:spPr>
          <a:xfrm>
            <a:off x="333375" y="2794631"/>
            <a:ext cx="7484031" cy="2600325"/>
          </a:xfrm>
          <a:prstGeom prst="rect">
            <a:avLst/>
          </a:prstGeom>
        </p:spPr>
        <p:txBody>
          <a:bodyPr lIns="0" tIns="0" rIns="0" bIns="0" rtlCol="0" anchor="t">
            <a:spAutoFit/>
          </a:bodyPr>
          <a:lstStyle/>
          <a:p>
            <a:pPr marL="928376" lvl="1" indent="-464188" algn="l">
              <a:lnSpc>
                <a:spcPts val="5160"/>
              </a:lnSpc>
              <a:spcBef>
                <a:spcPct val="0"/>
              </a:spcBef>
              <a:buFont typeface="Arial"/>
              <a:buChar char="•"/>
            </a:pPr>
            <a:r>
              <a:rPr lang="en-US" sz="4300" b="1" i="1" u="sng" dirty="0">
                <a:solidFill>
                  <a:srgbClr val="000000"/>
                </a:solidFill>
                <a:latin typeface="Roboto Bold Italics"/>
                <a:ea typeface="Roboto Bold Italics"/>
                <a:cs typeface="Roboto Bold Italics"/>
                <a:sym typeface="Roboto Bold Italics"/>
              </a:rPr>
              <a:t>K-Means Clustering:</a:t>
            </a:r>
            <a:r>
              <a:rPr lang="en-US" sz="4300" dirty="0">
                <a:solidFill>
                  <a:srgbClr val="000000"/>
                </a:solidFill>
                <a:latin typeface="Roboto"/>
                <a:ea typeface="Roboto"/>
                <a:cs typeface="Roboto"/>
                <a:sym typeface="Roboto"/>
              </a:rPr>
              <a:t> </a:t>
            </a:r>
          </a:p>
          <a:p>
            <a:pPr algn="l">
              <a:lnSpc>
                <a:spcPts val="5160"/>
              </a:lnSpc>
              <a:spcBef>
                <a:spcPct val="0"/>
              </a:spcBef>
            </a:pPr>
            <a:r>
              <a:rPr lang="en-US" sz="4300" dirty="0">
                <a:solidFill>
                  <a:srgbClr val="000000"/>
                </a:solidFill>
                <a:latin typeface="Roboto"/>
                <a:ea typeface="Roboto"/>
                <a:cs typeface="Roboto"/>
                <a:sym typeface="Roboto"/>
              </a:rPr>
              <a:t>Groups data into K clusters by </a:t>
            </a:r>
          </a:p>
          <a:p>
            <a:pPr algn="l">
              <a:lnSpc>
                <a:spcPts val="5160"/>
              </a:lnSpc>
              <a:spcBef>
                <a:spcPct val="0"/>
              </a:spcBef>
            </a:pPr>
            <a:r>
              <a:rPr lang="en-US" sz="4300" dirty="0">
                <a:solidFill>
                  <a:srgbClr val="000000"/>
                </a:solidFill>
                <a:latin typeface="Roboto"/>
                <a:ea typeface="Roboto"/>
                <a:cs typeface="Roboto"/>
                <a:sym typeface="Roboto"/>
              </a:rPr>
              <a:t>minimizing the variance within </a:t>
            </a:r>
          </a:p>
          <a:p>
            <a:pPr algn="l">
              <a:lnSpc>
                <a:spcPts val="5160"/>
              </a:lnSpc>
              <a:spcBef>
                <a:spcPct val="0"/>
              </a:spcBef>
            </a:pPr>
            <a:r>
              <a:rPr lang="en-US" sz="4300" dirty="0">
                <a:solidFill>
                  <a:srgbClr val="000000"/>
                </a:solidFill>
                <a:latin typeface="Roboto"/>
                <a:ea typeface="Roboto"/>
                <a:cs typeface="Roboto"/>
                <a:sym typeface="Roboto"/>
              </a:rPr>
              <a:t>each cluster.</a:t>
            </a:r>
          </a:p>
        </p:txBody>
      </p:sp>
      <p:sp>
        <p:nvSpPr>
          <p:cNvPr id="5" name="Freeform 5"/>
          <p:cNvSpPr/>
          <p:nvPr/>
        </p:nvSpPr>
        <p:spPr>
          <a:xfrm>
            <a:off x="15378694" y="145257"/>
            <a:ext cx="3324225" cy="1766886"/>
          </a:xfrm>
          <a:custGeom>
            <a:avLst/>
            <a:gdLst/>
            <a:ahLst/>
            <a:cxnLst/>
            <a:rect l="l" t="t" r="r" b="b"/>
            <a:pathLst>
              <a:path w="3324225" h="1766886">
                <a:moveTo>
                  <a:pt x="0" y="0"/>
                </a:moveTo>
                <a:lnTo>
                  <a:pt x="3324225" y="0"/>
                </a:lnTo>
                <a:lnTo>
                  <a:pt x="3324225" y="1766886"/>
                </a:lnTo>
                <a:lnTo>
                  <a:pt x="0" y="176688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234485" y="80009"/>
            <a:ext cx="3324225" cy="1766886"/>
          </a:xfrm>
          <a:custGeom>
            <a:avLst/>
            <a:gdLst/>
            <a:ahLst/>
            <a:cxnLst/>
            <a:rect l="l" t="t" r="r" b="b"/>
            <a:pathLst>
              <a:path w="3324225" h="1766886">
                <a:moveTo>
                  <a:pt x="0" y="0"/>
                </a:moveTo>
                <a:lnTo>
                  <a:pt x="3324225" y="0"/>
                </a:lnTo>
                <a:lnTo>
                  <a:pt x="3324225" y="1766886"/>
                </a:lnTo>
                <a:lnTo>
                  <a:pt x="0" y="176688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pic>
        <p:nvPicPr>
          <p:cNvPr id="8" name="Picture 7">
            <a:extLst>
              <a:ext uri="{FF2B5EF4-FFF2-40B4-BE49-F238E27FC236}">
                <a16:creationId xmlns:a16="http://schemas.microsoft.com/office/drawing/2014/main" id="{FB01AB05-CDDA-E253-D28D-10D857F8D212}"/>
              </a:ext>
            </a:extLst>
          </p:cNvPr>
          <p:cNvPicPr>
            <a:picLocks noChangeAspect="1"/>
          </p:cNvPicPr>
          <p:nvPr/>
        </p:nvPicPr>
        <p:blipFill>
          <a:blip r:embed="rId4"/>
          <a:stretch>
            <a:fillRect/>
          </a:stretch>
        </p:blipFill>
        <p:spPr>
          <a:xfrm>
            <a:off x="8344118" y="2095500"/>
            <a:ext cx="9610507" cy="7886700"/>
          </a:xfrm>
          <a:prstGeom prst="rect">
            <a:avLst/>
          </a:prstGeom>
        </p:spPr>
      </p:pic>
      <p:pic>
        <p:nvPicPr>
          <p:cNvPr id="10" name="Picture 9">
            <a:extLst>
              <a:ext uri="{FF2B5EF4-FFF2-40B4-BE49-F238E27FC236}">
                <a16:creationId xmlns:a16="http://schemas.microsoft.com/office/drawing/2014/main" id="{889B83BC-1D72-DF7F-465B-D2E425D14411}"/>
              </a:ext>
            </a:extLst>
          </p:cNvPr>
          <p:cNvPicPr>
            <a:picLocks noChangeAspect="1"/>
          </p:cNvPicPr>
          <p:nvPr/>
        </p:nvPicPr>
        <p:blipFill>
          <a:blip r:embed="rId5"/>
          <a:stretch>
            <a:fillRect/>
          </a:stretch>
        </p:blipFill>
        <p:spPr>
          <a:xfrm>
            <a:off x="1905000" y="5600149"/>
            <a:ext cx="5404314" cy="4350878"/>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DAE3E3"/>
        </a:solidFill>
        <a:effectLst/>
      </p:bgPr>
    </p:bg>
    <p:spTree>
      <p:nvGrpSpPr>
        <p:cNvPr id="1" name=""/>
        <p:cNvGrpSpPr/>
        <p:nvPr/>
      </p:nvGrpSpPr>
      <p:grpSpPr>
        <a:xfrm>
          <a:off x="0" y="0"/>
          <a:ext cx="0" cy="0"/>
          <a:chOff x="0" y="0"/>
          <a:chExt cx="0" cy="0"/>
        </a:xfrm>
      </p:grpSpPr>
      <p:sp>
        <p:nvSpPr>
          <p:cNvPr id="2" name="TextBox 2"/>
          <p:cNvSpPr txBox="1"/>
          <p:nvPr/>
        </p:nvSpPr>
        <p:spPr>
          <a:xfrm>
            <a:off x="609600" y="647514"/>
            <a:ext cx="16518408" cy="819150"/>
          </a:xfrm>
          <a:prstGeom prst="rect">
            <a:avLst/>
          </a:prstGeom>
        </p:spPr>
        <p:txBody>
          <a:bodyPr lIns="0" tIns="0" rIns="0" bIns="0" rtlCol="0" anchor="t">
            <a:spAutoFit/>
          </a:bodyPr>
          <a:lstStyle/>
          <a:p>
            <a:pPr algn="l">
              <a:lnSpc>
                <a:spcPts val="6480"/>
              </a:lnSpc>
            </a:pPr>
            <a:r>
              <a:rPr lang="en-US" sz="5400" dirty="0">
                <a:solidFill>
                  <a:srgbClr val="000000"/>
                </a:solidFill>
                <a:latin typeface="Roboto"/>
                <a:ea typeface="Roboto"/>
                <a:cs typeface="Roboto"/>
                <a:sym typeface="Roboto"/>
              </a:rPr>
              <a:t>                              </a:t>
            </a:r>
            <a:r>
              <a:rPr lang="en-US" sz="5400" b="1" dirty="0">
                <a:solidFill>
                  <a:srgbClr val="C00000"/>
                </a:solidFill>
                <a:latin typeface="Roboto Bold"/>
                <a:ea typeface="Roboto Bold"/>
                <a:cs typeface="Roboto Bold"/>
                <a:sym typeface="Roboto Bold"/>
              </a:rPr>
              <a:t>Hierarchical  Clustering</a:t>
            </a:r>
          </a:p>
        </p:txBody>
      </p:sp>
      <p:sp>
        <p:nvSpPr>
          <p:cNvPr id="3" name="Freeform 3"/>
          <p:cNvSpPr/>
          <p:nvPr/>
        </p:nvSpPr>
        <p:spPr>
          <a:xfrm>
            <a:off x="15378694" y="145257"/>
            <a:ext cx="3324225" cy="1766886"/>
          </a:xfrm>
          <a:custGeom>
            <a:avLst/>
            <a:gdLst/>
            <a:ahLst/>
            <a:cxnLst/>
            <a:rect l="l" t="t" r="r" b="b"/>
            <a:pathLst>
              <a:path w="3324225" h="1766886">
                <a:moveTo>
                  <a:pt x="0" y="0"/>
                </a:moveTo>
                <a:lnTo>
                  <a:pt x="3324225" y="0"/>
                </a:lnTo>
                <a:lnTo>
                  <a:pt x="3324225" y="1766886"/>
                </a:lnTo>
                <a:lnTo>
                  <a:pt x="0" y="176688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234485" y="80009"/>
            <a:ext cx="3324225" cy="1766886"/>
          </a:xfrm>
          <a:custGeom>
            <a:avLst/>
            <a:gdLst/>
            <a:ahLst/>
            <a:cxnLst/>
            <a:rect l="l" t="t" r="r" b="b"/>
            <a:pathLst>
              <a:path w="3324225" h="1766886">
                <a:moveTo>
                  <a:pt x="0" y="0"/>
                </a:moveTo>
                <a:lnTo>
                  <a:pt x="3324225" y="0"/>
                </a:lnTo>
                <a:lnTo>
                  <a:pt x="3324225" y="1766886"/>
                </a:lnTo>
                <a:lnTo>
                  <a:pt x="0" y="176688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TextBox 6"/>
          <p:cNvSpPr txBox="1"/>
          <p:nvPr/>
        </p:nvSpPr>
        <p:spPr>
          <a:xfrm>
            <a:off x="488187" y="2400300"/>
            <a:ext cx="7138511" cy="2600325"/>
          </a:xfrm>
          <a:prstGeom prst="rect">
            <a:avLst/>
          </a:prstGeom>
        </p:spPr>
        <p:txBody>
          <a:bodyPr lIns="0" tIns="0" rIns="0" bIns="0" rtlCol="0" anchor="t">
            <a:spAutoFit/>
          </a:bodyPr>
          <a:lstStyle/>
          <a:p>
            <a:pPr marL="928376" lvl="1" indent="-464188" algn="l">
              <a:lnSpc>
                <a:spcPts val="5160"/>
              </a:lnSpc>
              <a:spcBef>
                <a:spcPct val="0"/>
              </a:spcBef>
              <a:buFont typeface="Arial"/>
              <a:buChar char="•"/>
            </a:pPr>
            <a:r>
              <a:rPr lang="en-US" sz="4300" b="1" i="1" u="sng" dirty="0">
                <a:solidFill>
                  <a:srgbClr val="000000"/>
                </a:solidFill>
                <a:latin typeface="Roboto Bold Italics"/>
                <a:ea typeface="Roboto Bold Italics"/>
                <a:cs typeface="Roboto Bold Italics"/>
                <a:sym typeface="Roboto Bold Italics"/>
              </a:rPr>
              <a:t>Hierarchical  Clustering:</a:t>
            </a:r>
            <a:r>
              <a:rPr lang="en-US" sz="4300" dirty="0">
                <a:solidFill>
                  <a:srgbClr val="000000"/>
                </a:solidFill>
                <a:latin typeface="Roboto"/>
                <a:ea typeface="Roboto"/>
                <a:cs typeface="Roboto"/>
                <a:sym typeface="Roboto"/>
              </a:rPr>
              <a:t> </a:t>
            </a:r>
          </a:p>
          <a:p>
            <a:pPr algn="l">
              <a:lnSpc>
                <a:spcPts val="5160"/>
              </a:lnSpc>
              <a:spcBef>
                <a:spcPct val="0"/>
              </a:spcBef>
            </a:pPr>
            <a:r>
              <a:rPr lang="en-US" sz="4300" dirty="0">
                <a:solidFill>
                  <a:srgbClr val="000000"/>
                </a:solidFill>
                <a:latin typeface="Roboto"/>
                <a:ea typeface="Roboto"/>
                <a:cs typeface="Roboto"/>
                <a:sym typeface="Roboto"/>
              </a:rPr>
              <a:t>Builds a hierarchy of clusters </a:t>
            </a:r>
          </a:p>
          <a:p>
            <a:pPr algn="l">
              <a:lnSpc>
                <a:spcPts val="5160"/>
              </a:lnSpc>
              <a:spcBef>
                <a:spcPct val="0"/>
              </a:spcBef>
            </a:pPr>
            <a:r>
              <a:rPr lang="en-US" sz="4300" dirty="0">
                <a:solidFill>
                  <a:srgbClr val="000000"/>
                </a:solidFill>
                <a:latin typeface="Roboto"/>
                <a:ea typeface="Roboto"/>
                <a:cs typeface="Roboto"/>
                <a:sym typeface="Roboto"/>
              </a:rPr>
              <a:t>using a tree-like structure </a:t>
            </a:r>
          </a:p>
          <a:p>
            <a:pPr algn="l">
              <a:lnSpc>
                <a:spcPts val="5160"/>
              </a:lnSpc>
              <a:spcBef>
                <a:spcPct val="0"/>
              </a:spcBef>
            </a:pPr>
            <a:r>
              <a:rPr lang="en-US" sz="4300" dirty="0">
                <a:solidFill>
                  <a:srgbClr val="000000"/>
                </a:solidFill>
                <a:latin typeface="Roboto"/>
                <a:ea typeface="Roboto"/>
                <a:cs typeface="Roboto"/>
                <a:sym typeface="Roboto"/>
              </a:rPr>
              <a:t>for merging or splitting.</a:t>
            </a:r>
          </a:p>
        </p:txBody>
      </p:sp>
      <p:pic>
        <p:nvPicPr>
          <p:cNvPr id="8" name="Picture 7">
            <a:extLst>
              <a:ext uri="{FF2B5EF4-FFF2-40B4-BE49-F238E27FC236}">
                <a16:creationId xmlns:a16="http://schemas.microsoft.com/office/drawing/2014/main" id="{E8A00464-1745-BB28-9569-A8D3F53797BD}"/>
              </a:ext>
            </a:extLst>
          </p:cNvPr>
          <p:cNvPicPr>
            <a:picLocks noChangeAspect="1"/>
          </p:cNvPicPr>
          <p:nvPr/>
        </p:nvPicPr>
        <p:blipFill>
          <a:blip r:embed="rId4"/>
          <a:stretch>
            <a:fillRect/>
          </a:stretch>
        </p:blipFill>
        <p:spPr>
          <a:xfrm>
            <a:off x="1143000" y="5286376"/>
            <a:ext cx="5898386" cy="4710702"/>
          </a:xfrm>
          <a:prstGeom prst="rect">
            <a:avLst/>
          </a:prstGeom>
        </p:spPr>
      </p:pic>
      <p:pic>
        <p:nvPicPr>
          <p:cNvPr id="10" name="Picture 9">
            <a:extLst>
              <a:ext uri="{FF2B5EF4-FFF2-40B4-BE49-F238E27FC236}">
                <a16:creationId xmlns:a16="http://schemas.microsoft.com/office/drawing/2014/main" id="{A4BE1BE5-EB40-0920-6F53-866917990514}"/>
              </a:ext>
            </a:extLst>
          </p:cNvPr>
          <p:cNvPicPr>
            <a:picLocks noChangeAspect="1"/>
          </p:cNvPicPr>
          <p:nvPr/>
        </p:nvPicPr>
        <p:blipFill>
          <a:blip r:embed="rId5"/>
          <a:stretch>
            <a:fillRect/>
          </a:stretch>
        </p:blipFill>
        <p:spPr>
          <a:xfrm>
            <a:off x="8136130" y="2152941"/>
            <a:ext cx="9663683" cy="7908749"/>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DAE3E3"/>
        </a:solidFill>
        <a:effectLst/>
      </p:bgPr>
    </p:bg>
    <p:spTree>
      <p:nvGrpSpPr>
        <p:cNvPr id="1" name=""/>
        <p:cNvGrpSpPr/>
        <p:nvPr/>
      </p:nvGrpSpPr>
      <p:grpSpPr>
        <a:xfrm>
          <a:off x="0" y="0"/>
          <a:ext cx="0" cy="0"/>
          <a:chOff x="0" y="0"/>
          <a:chExt cx="0" cy="0"/>
        </a:xfrm>
      </p:grpSpPr>
      <p:sp>
        <p:nvSpPr>
          <p:cNvPr id="2" name="TextBox 2"/>
          <p:cNvSpPr txBox="1"/>
          <p:nvPr/>
        </p:nvSpPr>
        <p:spPr>
          <a:xfrm>
            <a:off x="522398" y="709849"/>
            <a:ext cx="16518408" cy="819150"/>
          </a:xfrm>
          <a:prstGeom prst="rect">
            <a:avLst/>
          </a:prstGeom>
        </p:spPr>
        <p:txBody>
          <a:bodyPr lIns="0" tIns="0" rIns="0" bIns="0" rtlCol="0" anchor="t">
            <a:spAutoFit/>
          </a:bodyPr>
          <a:lstStyle/>
          <a:p>
            <a:pPr algn="l">
              <a:lnSpc>
                <a:spcPts val="6480"/>
              </a:lnSpc>
            </a:pPr>
            <a:r>
              <a:rPr lang="en-US" sz="5400" dirty="0">
                <a:solidFill>
                  <a:srgbClr val="000000"/>
                </a:solidFill>
                <a:latin typeface="Roboto"/>
                <a:ea typeface="Roboto"/>
                <a:cs typeface="Roboto"/>
                <a:sym typeface="Roboto"/>
              </a:rPr>
              <a:t>                              </a:t>
            </a:r>
            <a:r>
              <a:rPr lang="en-US" sz="5400" b="1" dirty="0">
                <a:solidFill>
                  <a:srgbClr val="C00000"/>
                </a:solidFill>
                <a:latin typeface="Roboto Bold"/>
                <a:ea typeface="Roboto Bold"/>
                <a:cs typeface="Roboto Bold"/>
                <a:sym typeface="Roboto Bold"/>
              </a:rPr>
              <a:t>DBSCAN Clustering</a:t>
            </a:r>
          </a:p>
        </p:txBody>
      </p:sp>
      <p:sp>
        <p:nvSpPr>
          <p:cNvPr id="3" name="Freeform 3"/>
          <p:cNvSpPr/>
          <p:nvPr/>
        </p:nvSpPr>
        <p:spPr>
          <a:xfrm>
            <a:off x="15378694" y="145257"/>
            <a:ext cx="3324225" cy="1766886"/>
          </a:xfrm>
          <a:custGeom>
            <a:avLst/>
            <a:gdLst/>
            <a:ahLst/>
            <a:cxnLst/>
            <a:rect l="l" t="t" r="r" b="b"/>
            <a:pathLst>
              <a:path w="3324225" h="1766886">
                <a:moveTo>
                  <a:pt x="0" y="0"/>
                </a:moveTo>
                <a:lnTo>
                  <a:pt x="3324225" y="0"/>
                </a:lnTo>
                <a:lnTo>
                  <a:pt x="3324225" y="1766886"/>
                </a:lnTo>
                <a:lnTo>
                  <a:pt x="0" y="176688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234485" y="80009"/>
            <a:ext cx="3324225" cy="1766886"/>
          </a:xfrm>
          <a:custGeom>
            <a:avLst/>
            <a:gdLst/>
            <a:ahLst/>
            <a:cxnLst/>
            <a:rect l="l" t="t" r="r" b="b"/>
            <a:pathLst>
              <a:path w="3324225" h="1766886">
                <a:moveTo>
                  <a:pt x="0" y="0"/>
                </a:moveTo>
                <a:lnTo>
                  <a:pt x="3324225" y="0"/>
                </a:lnTo>
                <a:lnTo>
                  <a:pt x="3324225" y="1766886"/>
                </a:lnTo>
                <a:lnTo>
                  <a:pt x="0" y="176688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TextBox 6"/>
          <p:cNvSpPr txBox="1"/>
          <p:nvPr/>
        </p:nvSpPr>
        <p:spPr>
          <a:xfrm>
            <a:off x="488187" y="3506991"/>
            <a:ext cx="6972419" cy="2600325"/>
          </a:xfrm>
          <a:prstGeom prst="rect">
            <a:avLst/>
          </a:prstGeom>
        </p:spPr>
        <p:txBody>
          <a:bodyPr lIns="0" tIns="0" rIns="0" bIns="0" rtlCol="0" anchor="t">
            <a:spAutoFit/>
          </a:bodyPr>
          <a:lstStyle/>
          <a:p>
            <a:pPr marL="928376" lvl="1" indent="-464188" algn="l">
              <a:lnSpc>
                <a:spcPts val="5160"/>
              </a:lnSpc>
              <a:spcBef>
                <a:spcPct val="0"/>
              </a:spcBef>
              <a:buFont typeface="Arial"/>
              <a:buChar char="•"/>
            </a:pPr>
            <a:r>
              <a:rPr lang="en-US" sz="4300" b="1" i="1" u="sng">
                <a:solidFill>
                  <a:srgbClr val="000000"/>
                </a:solidFill>
                <a:latin typeface="Roboto Bold Italics"/>
                <a:ea typeface="Roboto Bold Italics"/>
                <a:cs typeface="Roboto Bold Italics"/>
                <a:sym typeface="Roboto Bold Italics"/>
              </a:rPr>
              <a:t>DBSCAN Clustering:</a:t>
            </a:r>
            <a:r>
              <a:rPr lang="en-US" sz="4300">
                <a:solidFill>
                  <a:srgbClr val="000000"/>
                </a:solidFill>
                <a:latin typeface="Roboto"/>
                <a:ea typeface="Roboto"/>
                <a:cs typeface="Roboto"/>
                <a:sym typeface="Roboto"/>
              </a:rPr>
              <a:t> </a:t>
            </a:r>
          </a:p>
          <a:p>
            <a:pPr algn="l">
              <a:lnSpc>
                <a:spcPts val="5160"/>
              </a:lnSpc>
              <a:spcBef>
                <a:spcPct val="0"/>
              </a:spcBef>
            </a:pPr>
            <a:r>
              <a:rPr lang="en-US" sz="4300">
                <a:solidFill>
                  <a:srgbClr val="000000"/>
                </a:solidFill>
                <a:latin typeface="Roboto"/>
                <a:ea typeface="Roboto"/>
                <a:cs typeface="Roboto"/>
                <a:sym typeface="Roboto"/>
              </a:rPr>
              <a:t>Identifies clusters of varying </a:t>
            </a:r>
          </a:p>
          <a:p>
            <a:pPr algn="l">
              <a:lnSpc>
                <a:spcPts val="5160"/>
              </a:lnSpc>
              <a:spcBef>
                <a:spcPct val="0"/>
              </a:spcBef>
            </a:pPr>
            <a:r>
              <a:rPr lang="en-US" sz="4300">
                <a:solidFill>
                  <a:srgbClr val="000000"/>
                </a:solidFill>
                <a:latin typeface="Roboto"/>
                <a:ea typeface="Roboto"/>
                <a:cs typeface="Roboto"/>
                <a:sym typeface="Roboto"/>
              </a:rPr>
              <a:t>shapes by focusing on </a:t>
            </a:r>
          </a:p>
          <a:p>
            <a:pPr algn="l">
              <a:lnSpc>
                <a:spcPts val="5160"/>
              </a:lnSpc>
              <a:spcBef>
                <a:spcPct val="0"/>
              </a:spcBef>
            </a:pPr>
            <a:r>
              <a:rPr lang="en-US" sz="4300">
                <a:solidFill>
                  <a:srgbClr val="000000"/>
                </a:solidFill>
                <a:latin typeface="Roboto"/>
                <a:ea typeface="Roboto"/>
                <a:cs typeface="Roboto"/>
                <a:sym typeface="Roboto"/>
              </a:rPr>
              <a:t>density-connected regions.</a:t>
            </a:r>
          </a:p>
        </p:txBody>
      </p:sp>
      <p:pic>
        <p:nvPicPr>
          <p:cNvPr id="8" name="Picture 7">
            <a:extLst>
              <a:ext uri="{FF2B5EF4-FFF2-40B4-BE49-F238E27FC236}">
                <a16:creationId xmlns:a16="http://schemas.microsoft.com/office/drawing/2014/main" id="{DA5E543F-D0FD-DE76-3583-B61810E7F27D}"/>
              </a:ext>
            </a:extLst>
          </p:cNvPr>
          <p:cNvPicPr>
            <a:picLocks noChangeAspect="1"/>
          </p:cNvPicPr>
          <p:nvPr/>
        </p:nvPicPr>
        <p:blipFill>
          <a:blip r:embed="rId4"/>
          <a:stretch>
            <a:fillRect/>
          </a:stretch>
        </p:blipFill>
        <p:spPr>
          <a:xfrm>
            <a:off x="7924800" y="2095500"/>
            <a:ext cx="9646413" cy="776825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DAE3E3"/>
        </a:solidFill>
        <a:effectLst/>
      </p:bgPr>
    </p:bg>
    <p:spTree>
      <p:nvGrpSpPr>
        <p:cNvPr id="1" name=""/>
        <p:cNvGrpSpPr/>
        <p:nvPr/>
      </p:nvGrpSpPr>
      <p:grpSpPr>
        <a:xfrm>
          <a:off x="0" y="0"/>
          <a:ext cx="0" cy="0"/>
          <a:chOff x="0" y="0"/>
          <a:chExt cx="0" cy="0"/>
        </a:xfrm>
      </p:grpSpPr>
      <p:sp>
        <p:nvSpPr>
          <p:cNvPr id="2" name="AutoShape 2"/>
          <p:cNvSpPr/>
          <p:nvPr/>
        </p:nvSpPr>
        <p:spPr>
          <a:xfrm rot="5419655">
            <a:off x="14626648" y="2027893"/>
            <a:ext cx="3331823" cy="0"/>
          </a:xfrm>
          <a:prstGeom prst="line">
            <a:avLst/>
          </a:prstGeom>
          <a:ln w="9525" cap="rnd">
            <a:solidFill>
              <a:srgbClr val="FFFFFF"/>
            </a:solidFill>
            <a:prstDash val="solid"/>
            <a:headEnd type="none" w="sm" len="sm"/>
            <a:tailEnd type="none" w="sm" len="sm"/>
          </a:ln>
        </p:spPr>
      </p:sp>
      <p:sp>
        <p:nvSpPr>
          <p:cNvPr id="3" name="AutoShape 3"/>
          <p:cNvSpPr/>
          <p:nvPr/>
        </p:nvSpPr>
        <p:spPr>
          <a:xfrm rot="10775384">
            <a:off x="14628618" y="2360062"/>
            <a:ext cx="2660518" cy="0"/>
          </a:xfrm>
          <a:prstGeom prst="line">
            <a:avLst/>
          </a:prstGeom>
          <a:ln w="9525" cap="rnd">
            <a:solidFill>
              <a:srgbClr val="FFFFFF"/>
            </a:solidFill>
            <a:prstDash val="solid"/>
            <a:headEnd type="none" w="sm" len="sm"/>
            <a:tailEnd type="none" w="sm" len="sm"/>
          </a:ln>
        </p:spPr>
      </p:sp>
      <p:grpSp>
        <p:nvGrpSpPr>
          <p:cNvPr id="4" name="Group 4"/>
          <p:cNvGrpSpPr/>
          <p:nvPr/>
        </p:nvGrpSpPr>
        <p:grpSpPr>
          <a:xfrm rot="-5400000">
            <a:off x="15950112" y="869424"/>
            <a:ext cx="1500923" cy="1500922"/>
            <a:chOff x="0" y="0"/>
            <a:chExt cx="2001230" cy="2001230"/>
          </a:xfrm>
        </p:grpSpPr>
        <p:sp>
          <p:nvSpPr>
            <p:cNvPr id="5" name="Freeform 5"/>
            <p:cNvSpPr/>
            <p:nvPr/>
          </p:nvSpPr>
          <p:spPr>
            <a:xfrm>
              <a:off x="0" y="0"/>
              <a:ext cx="1988566" cy="1988566"/>
            </a:xfrm>
            <a:custGeom>
              <a:avLst/>
              <a:gdLst/>
              <a:ahLst/>
              <a:cxnLst/>
              <a:rect l="l" t="t" r="r" b="b"/>
              <a:pathLst>
                <a:path w="1988566" h="1988566">
                  <a:moveTo>
                    <a:pt x="0" y="1988566"/>
                  </a:moveTo>
                  <a:lnTo>
                    <a:pt x="0" y="12700"/>
                  </a:lnTo>
                  <a:cubicBezTo>
                    <a:pt x="0" y="5715"/>
                    <a:pt x="5715" y="0"/>
                    <a:pt x="12700" y="0"/>
                  </a:cubicBezTo>
                  <a:lnTo>
                    <a:pt x="1988566" y="0"/>
                  </a:lnTo>
                  <a:lnTo>
                    <a:pt x="1988566" y="25400"/>
                  </a:lnTo>
                  <a:lnTo>
                    <a:pt x="12700" y="25400"/>
                  </a:lnTo>
                  <a:lnTo>
                    <a:pt x="12700" y="12700"/>
                  </a:lnTo>
                  <a:lnTo>
                    <a:pt x="25400" y="12700"/>
                  </a:lnTo>
                  <a:lnTo>
                    <a:pt x="25400" y="1988566"/>
                  </a:lnTo>
                  <a:close/>
                </a:path>
              </a:pathLst>
            </a:custGeom>
            <a:solidFill>
              <a:srgbClr val="FFFFFF"/>
            </a:solidFill>
          </p:spPr>
        </p:sp>
      </p:grpSp>
      <p:grpSp>
        <p:nvGrpSpPr>
          <p:cNvPr id="6" name="Group 6"/>
          <p:cNvGrpSpPr/>
          <p:nvPr/>
        </p:nvGrpSpPr>
        <p:grpSpPr>
          <a:xfrm rot="-5400000">
            <a:off x="16601508" y="790413"/>
            <a:ext cx="928534" cy="928534"/>
            <a:chOff x="0" y="0"/>
            <a:chExt cx="1238046" cy="1238046"/>
          </a:xfrm>
        </p:grpSpPr>
        <p:sp>
          <p:nvSpPr>
            <p:cNvPr id="7" name="Freeform 7"/>
            <p:cNvSpPr/>
            <p:nvPr/>
          </p:nvSpPr>
          <p:spPr>
            <a:xfrm>
              <a:off x="0" y="0"/>
              <a:ext cx="1225296" cy="1225296"/>
            </a:xfrm>
            <a:custGeom>
              <a:avLst/>
              <a:gdLst/>
              <a:ahLst/>
              <a:cxnLst/>
              <a:rect l="l" t="t" r="r" b="b"/>
              <a:pathLst>
                <a:path w="1225296" h="1225296">
                  <a:moveTo>
                    <a:pt x="0" y="1225296"/>
                  </a:moveTo>
                  <a:lnTo>
                    <a:pt x="0" y="12700"/>
                  </a:lnTo>
                  <a:cubicBezTo>
                    <a:pt x="0" y="5715"/>
                    <a:pt x="5715" y="0"/>
                    <a:pt x="12700" y="0"/>
                  </a:cubicBezTo>
                  <a:lnTo>
                    <a:pt x="1225296" y="0"/>
                  </a:lnTo>
                  <a:lnTo>
                    <a:pt x="1225296" y="25400"/>
                  </a:lnTo>
                  <a:lnTo>
                    <a:pt x="12700" y="25400"/>
                  </a:lnTo>
                  <a:lnTo>
                    <a:pt x="12700" y="12700"/>
                  </a:lnTo>
                  <a:lnTo>
                    <a:pt x="25400" y="12700"/>
                  </a:lnTo>
                  <a:lnTo>
                    <a:pt x="25400" y="1225296"/>
                  </a:lnTo>
                  <a:close/>
                </a:path>
              </a:pathLst>
            </a:custGeom>
            <a:solidFill>
              <a:srgbClr val="FFFFFF"/>
            </a:solidFill>
          </p:spPr>
        </p:sp>
      </p:grpSp>
      <p:sp>
        <p:nvSpPr>
          <p:cNvPr id="8" name="AutoShape 8"/>
          <p:cNvSpPr/>
          <p:nvPr/>
        </p:nvSpPr>
        <p:spPr>
          <a:xfrm rot="78979">
            <a:off x="842610" y="2699247"/>
            <a:ext cx="829269" cy="0"/>
          </a:xfrm>
          <a:prstGeom prst="line">
            <a:avLst/>
          </a:prstGeom>
          <a:ln w="9525" cap="rnd">
            <a:solidFill>
              <a:srgbClr val="FFFFFF"/>
            </a:solidFill>
            <a:prstDash val="solid"/>
            <a:headEnd type="none" w="sm" len="sm"/>
            <a:tailEnd type="none" w="sm" len="sm"/>
          </a:ln>
        </p:spPr>
      </p:sp>
      <p:sp>
        <p:nvSpPr>
          <p:cNvPr id="9" name="AutoShape 9"/>
          <p:cNvSpPr/>
          <p:nvPr/>
        </p:nvSpPr>
        <p:spPr>
          <a:xfrm rot="5419655">
            <a:off x="14601679" y="8301826"/>
            <a:ext cx="3331823" cy="0"/>
          </a:xfrm>
          <a:prstGeom prst="line">
            <a:avLst/>
          </a:prstGeom>
          <a:ln w="9525" cap="rnd">
            <a:solidFill>
              <a:srgbClr val="FFFFFF"/>
            </a:solidFill>
            <a:prstDash val="solid"/>
            <a:headEnd type="none" w="sm" len="sm"/>
            <a:tailEnd type="none" w="sm" len="sm"/>
          </a:ln>
        </p:spPr>
      </p:sp>
      <p:sp>
        <p:nvSpPr>
          <p:cNvPr id="10" name="AutoShape 10"/>
          <p:cNvSpPr/>
          <p:nvPr/>
        </p:nvSpPr>
        <p:spPr>
          <a:xfrm rot="10775384">
            <a:off x="14603649" y="7969657"/>
            <a:ext cx="2660518" cy="0"/>
          </a:xfrm>
          <a:prstGeom prst="line">
            <a:avLst/>
          </a:prstGeom>
          <a:ln w="9525" cap="rnd">
            <a:solidFill>
              <a:srgbClr val="FFFFFF"/>
            </a:solidFill>
            <a:prstDash val="solid"/>
            <a:headEnd type="none" w="sm" len="sm"/>
            <a:tailEnd type="none" w="sm" len="sm"/>
          </a:ln>
        </p:spPr>
      </p:sp>
      <p:grpSp>
        <p:nvGrpSpPr>
          <p:cNvPr id="11" name="Group 11"/>
          <p:cNvGrpSpPr/>
          <p:nvPr/>
        </p:nvGrpSpPr>
        <p:grpSpPr>
          <a:xfrm rot="5400000">
            <a:off x="15925143" y="7959372"/>
            <a:ext cx="1500923" cy="1500922"/>
            <a:chOff x="0" y="0"/>
            <a:chExt cx="2001230" cy="2001230"/>
          </a:xfrm>
        </p:grpSpPr>
        <p:sp>
          <p:nvSpPr>
            <p:cNvPr id="12" name="Freeform 12"/>
            <p:cNvSpPr/>
            <p:nvPr/>
          </p:nvSpPr>
          <p:spPr>
            <a:xfrm>
              <a:off x="0" y="12700"/>
              <a:ext cx="1988566" cy="1988566"/>
            </a:xfrm>
            <a:custGeom>
              <a:avLst/>
              <a:gdLst/>
              <a:ahLst/>
              <a:cxnLst/>
              <a:rect l="l" t="t" r="r" b="b"/>
              <a:pathLst>
                <a:path w="1988566" h="1988566">
                  <a:moveTo>
                    <a:pt x="25400" y="0"/>
                  </a:moveTo>
                  <a:lnTo>
                    <a:pt x="25400" y="1975866"/>
                  </a:lnTo>
                  <a:lnTo>
                    <a:pt x="12700" y="1975866"/>
                  </a:lnTo>
                  <a:lnTo>
                    <a:pt x="12700" y="1963166"/>
                  </a:lnTo>
                  <a:lnTo>
                    <a:pt x="1988566" y="1963166"/>
                  </a:lnTo>
                  <a:lnTo>
                    <a:pt x="1988566" y="1988566"/>
                  </a:lnTo>
                  <a:lnTo>
                    <a:pt x="12700" y="1988566"/>
                  </a:lnTo>
                  <a:cubicBezTo>
                    <a:pt x="5715" y="1988566"/>
                    <a:pt x="0" y="1982851"/>
                    <a:pt x="0" y="1975866"/>
                  </a:cubicBezTo>
                  <a:lnTo>
                    <a:pt x="0" y="0"/>
                  </a:lnTo>
                  <a:close/>
                </a:path>
              </a:pathLst>
            </a:custGeom>
            <a:solidFill>
              <a:srgbClr val="FFFFFF"/>
            </a:solidFill>
          </p:spPr>
        </p:sp>
      </p:grpSp>
      <p:grpSp>
        <p:nvGrpSpPr>
          <p:cNvPr id="13" name="Group 13"/>
          <p:cNvGrpSpPr/>
          <p:nvPr/>
        </p:nvGrpSpPr>
        <p:grpSpPr>
          <a:xfrm rot="5400000">
            <a:off x="16576539" y="8610771"/>
            <a:ext cx="928534" cy="928534"/>
            <a:chOff x="0" y="0"/>
            <a:chExt cx="1238046" cy="1238046"/>
          </a:xfrm>
        </p:grpSpPr>
        <p:sp>
          <p:nvSpPr>
            <p:cNvPr id="14" name="Freeform 14"/>
            <p:cNvSpPr/>
            <p:nvPr/>
          </p:nvSpPr>
          <p:spPr>
            <a:xfrm>
              <a:off x="0" y="12700"/>
              <a:ext cx="1225296" cy="1225296"/>
            </a:xfrm>
            <a:custGeom>
              <a:avLst/>
              <a:gdLst/>
              <a:ahLst/>
              <a:cxnLst/>
              <a:rect l="l" t="t" r="r" b="b"/>
              <a:pathLst>
                <a:path w="1225296" h="1225296">
                  <a:moveTo>
                    <a:pt x="25400" y="0"/>
                  </a:moveTo>
                  <a:lnTo>
                    <a:pt x="25400" y="1212596"/>
                  </a:lnTo>
                  <a:lnTo>
                    <a:pt x="12700" y="1212596"/>
                  </a:lnTo>
                  <a:lnTo>
                    <a:pt x="12700" y="1199896"/>
                  </a:lnTo>
                  <a:lnTo>
                    <a:pt x="1225296" y="1199896"/>
                  </a:lnTo>
                  <a:lnTo>
                    <a:pt x="1225296" y="1225296"/>
                  </a:lnTo>
                  <a:lnTo>
                    <a:pt x="12700" y="1225296"/>
                  </a:lnTo>
                  <a:cubicBezTo>
                    <a:pt x="5715" y="1225296"/>
                    <a:pt x="0" y="1219581"/>
                    <a:pt x="0" y="1212596"/>
                  </a:cubicBezTo>
                  <a:lnTo>
                    <a:pt x="0" y="0"/>
                  </a:lnTo>
                  <a:close/>
                </a:path>
              </a:pathLst>
            </a:custGeom>
            <a:solidFill>
              <a:srgbClr val="FFFFFF"/>
            </a:solidFill>
          </p:spPr>
        </p:sp>
      </p:grpSp>
      <p:sp>
        <p:nvSpPr>
          <p:cNvPr id="15" name="Freeform 15"/>
          <p:cNvSpPr/>
          <p:nvPr/>
        </p:nvSpPr>
        <p:spPr>
          <a:xfrm>
            <a:off x="918108" y="3346946"/>
            <a:ext cx="16451783" cy="568334"/>
          </a:xfrm>
          <a:custGeom>
            <a:avLst/>
            <a:gdLst/>
            <a:ahLst/>
            <a:cxnLst/>
            <a:rect l="l" t="t" r="r" b="b"/>
            <a:pathLst>
              <a:path w="16451783" h="568334">
                <a:moveTo>
                  <a:pt x="0" y="0"/>
                </a:moveTo>
                <a:lnTo>
                  <a:pt x="16451784" y="0"/>
                </a:lnTo>
                <a:lnTo>
                  <a:pt x="16451784" y="568334"/>
                </a:lnTo>
                <a:lnTo>
                  <a:pt x="0" y="56833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6" name="TextBox 16"/>
          <p:cNvSpPr txBox="1"/>
          <p:nvPr/>
        </p:nvSpPr>
        <p:spPr>
          <a:xfrm>
            <a:off x="3363586" y="4715380"/>
            <a:ext cx="14482342" cy="1648131"/>
          </a:xfrm>
          <a:prstGeom prst="rect">
            <a:avLst/>
          </a:prstGeom>
        </p:spPr>
        <p:txBody>
          <a:bodyPr lIns="0" tIns="0" rIns="0" bIns="0" rtlCol="0" anchor="t">
            <a:spAutoFit/>
          </a:bodyPr>
          <a:lstStyle/>
          <a:p>
            <a:pPr algn="l">
              <a:lnSpc>
                <a:spcPts val="4371"/>
              </a:lnSpc>
            </a:pPr>
            <a:r>
              <a:rPr lang="en-US" sz="3643">
                <a:solidFill>
                  <a:srgbClr val="000000"/>
                </a:solidFill>
                <a:latin typeface="Roboto"/>
                <a:ea typeface="Roboto"/>
                <a:cs typeface="Roboto"/>
                <a:sym typeface="Roboto"/>
              </a:rPr>
              <a:t>                                         </a:t>
            </a:r>
            <a:r>
              <a:rPr lang="en-US" sz="3643">
                <a:solidFill>
                  <a:srgbClr val="C00000"/>
                </a:solidFill>
                <a:latin typeface="Roboto"/>
                <a:ea typeface="Roboto"/>
                <a:cs typeface="Roboto"/>
                <a:sym typeface="Roboto"/>
              </a:rPr>
              <a:t>DATASET</a:t>
            </a:r>
          </a:p>
          <a:p>
            <a:pPr algn="l">
              <a:lnSpc>
                <a:spcPts val="4371"/>
              </a:lnSpc>
            </a:pPr>
            <a:r>
              <a:rPr lang="en-US" sz="3643">
                <a:solidFill>
                  <a:srgbClr val="C00000"/>
                </a:solidFill>
                <a:latin typeface="Roboto"/>
                <a:ea typeface="Roboto"/>
                <a:cs typeface="Roboto"/>
                <a:sym typeface="Roboto"/>
              </a:rPr>
              <a:t>            </a:t>
            </a:r>
          </a:p>
          <a:p>
            <a:pPr algn="l">
              <a:lnSpc>
                <a:spcPts val="4371"/>
              </a:lnSpc>
            </a:pPr>
            <a:endParaRPr lang="en-US" sz="3643">
              <a:solidFill>
                <a:srgbClr val="C00000"/>
              </a:solidFill>
              <a:latin typeface="Roboto"/>
              <a:ea typeface="Roboto"/>
              <a:cs typeface="Roboto"/>
              <a:sym typeface="Roboto"/>
            </a:endParaRPr>
          </a:p>
        </p:txBody>
      </p:sp>
      <p:sp>
        <p:nvSpPr>
          <p:cNvPr id="17" name="TextBox 17"/>
          <p:cNvSpPr txBox="1"/>
          <p:nvPr/>
        </p:nvSpPr>
        <p:spPr>
          <a:xfrm>
            <a:off x="871294" y="874789"/>
            <a:ext cx="15449840" cy="1666875"/>
          </a:xfrm>
          <a:prstGeom prst="rect">
            <a:avLst/>
          </a:prstGeom>
        </p:spPr>
        <p:txBody>
          <a:bodyPr lIns="0" tIns="0" rIns="0" bIns="0" rtlCol="0" anchor="t">
            <a:spAutoFit/>
          </a:bodyPr>
          <a:lstStyle/>
          <a:p>
            <a:pPr algn="l">
              <a:lnSpc>
                <a:spcPts val="4371"/>
              </a:lnSpc>
            </a:pPr>
            <a:r>
              <a:rPr lang="en-US" sz="3643">
                <a:solidFill>
                  <a:srgbClr val="000000"/>
                </a:solidFill>
                <a:latin typeface="Roboto"/>
                <a:ea typeface="Roboto"/>
                <a:cs typeface="Roboto"/>
                <a:sym typeface="Roboto"/>
              </a:rPr>
              <a:t>                                               </a:t>
            </a:r>
            <a:r>
              <a:rPr lang="en-US" sz="3643">
                <a:solidFill>
                  <a:srgbClr val="C00000"/>
                </a:solidFill>
                <a:latin typeface="Roboto"/>
                <a:ea typeface="Roboto"/>
                <a:cs typeface="Roboto"/>
                <a:sym typeface="Roboto"/>
              </a:rPr>
              <a:t>PROBLEM STATEMENT</a:t>
            </a:r>
          </a:p>
          <a:p>
            <a:pPr algn="l">
              <a:lnSpc>
                <a:spcPts val="4371"/>
              </a:lnSpc>
            </a:pPr>
            <a:r>
              <a:rPr lang="en-US" sz="3643">
                <a:solidFill>
                  <a:srgbClr val="C00000"/>
                </a:solidFill>
                <a:latin typeface="Roboto"/>
                <a:ea typeface="Roboto"/>
                <a:cs typeface="Roboto"/>
                <a:sym typeface="Roboto"/>
              </a:rPr>
              <a:t>            </a:t>
            </a:r>
          </a:p>
          <a:p>
            <a:pPr algn="l">
              <a:lnSpc>
                <a:spcPts val="4371"/>
              </a:lnSpc>
            </a:pPr>
            <a:r>
              <a:rPr lang="en-US" sz="3643">
                <a:solidFill>
                  <a:srgbClr val="000000"/>
                </a:solidFill>
                <a:latin typeface="Roboto"/>
                <a:ea typeface="Roboto"/>
                <a:cs typeface="Roboto"/>
                <a:sym typeface="Roboto"/>
              </a:rPr>
              <a:t>              - Creating clusters on global development measurement dataset.</a:t>
            </a:r>
          </a:p>
        </p:txBody>
      </p:sp>
      <p:sp>
        <p:nvSpPr>
          <p:cNvPr id="18" name="TextBox 18"/>
          <p:cNvSpPr txBox="1"/>
          <p:nvPr/>
        </p:nvSpPr>
        <p:spPr>
          <a:xfrm>
            <a:off x="1800692" y="5133975"/>
            <a:ext cx="14482342" cy="4981575"/>
          </a:xfrm>
          <a:prstGeom prst="rect">
            <a:avLst/>
          </a:prstGeom>
        </p:spPr>
        <p:txBody>
          <a:bodyPr lIns="0" tIns="0" rIns="0" bIns="0" rtlCol="0" anchor="t">
            <a:spAutoFit/>
          </a:bodyPr>
          <a:lstStyle/>
          <a:p>
            <a:pPr algn="l">
              <a:lnSpc>
                <a:spcPts val="4371"/>
              </a:lnSpc>
            </a:pPr>
            <a:r>
              <a:rPr lang="en-US" sz="3643">
                <a:solidFill>
                  <a:srgbClr val="C00000"/>
                </a:solidFill>
                <a:latin typeface="Roboto"/>
                <a:ea typeface="Roboto"/>
                <a:cs typeface="Roboto"/>
                <a:sym typeface="Roboto"/>
              </a:rPr>
              <a:t>            </a:t>
            </a:r>
          </a:p>
          <a:p>
            <a:pPr marL="786531" lvl="1" indent="-393266" algn="l">
              <a:lnSpc>
                <a:spcPts val="4371"/>
              </a:lnSpc>
              <a:buFont typeface="Arial"/>
              <a:buChar char="•"/>
            </a:pPr>
            <a:r>
              <a:rPr lang="en-US" sz="3643">
                <a:solidFill>
                  <a:srgbClr val="000000"/>
                </a:solidFill>
                <a:latin typeface="Roboto"/>
                <a:ea typeface="Roboto"/>
                <a:cs typeface="Roboto"/>
                <a:sym typeface="Roboto"/>
              </a:rPr>
              <a:t>The dataset has information about important economic and development metrics related to various countries across the globe.</a:t>
            </a:r>
          </a:p>
          <a:p>
            <a:pPr algn="l">
              <a:lnSpc>
                <a:spcPts val="4371"/>
              </a:lnSpc>
            </a:pPr>
            <a:r>
              <a:rPr lang="en-US" sz="3643" spc="91">
                <a:solidFill>
                  <a:srgbClr val="000000"/>
                </a:solidFill>
                <a:latin typeface="Roboto"/>
                <a:ea typeface="Roboto"/>
                <a:cs typeface="Roboto"/>
                <a:sym typeface="Roboto"/>
              </a:rPr>
              <a:t> </a:t>
            </a:r>
          </a:p>
          <a:p>
            <a:pPr marL="786531" lvl="1" indent="-393266" algn="l">
              <a:lnSpc>
                <a:spcPts val="4371"/>
              </a:lnSpc>
              <a:buFont typeface="Arial"/>
              <a:buChar char="•"/>
            </a:pPr>
            <a:r>
              <a:rPr lang="en-US" sz="3643">
                <a:solidFill>
                  <a:srgbClr val="000000"/>
                </a:solidFill>
                <a:latin typeface="Roboto"/>
                <a:ea typeface="Roboto"/>
                <a:cs typeface="Roboto"/>
                <a:sym typeface="Roboto"/>
              </a:rPr>
              <a:t>The dataset has 2704 rows with 25 columns.</a:t>
            </a:r>
          </a:p>
          <a:p>
            <a:pPr algn="l">
              <a:lnSpc>
                <a:spcPts val="4371"/>
              </a:lnSpc>
            </a:pPr>
            <a:endParaRPr lang="en-US" sz="3643">
              <a:solidFill>
                <a:srgbClr val="000000"/>
              </a:solidFill>
              <a:latin typeface="Roboto"/>
              <a:ea typeface="Roboto"/>
              <a:cs typeface="Roboto"/>
              <a:sym typeface="Roboto"/>
            </a:endParaRPr>
          </a:p>
          <a:p>
            <a:pPr marL="786531" lvl="1" indent="-393266" algn="l">
              <a:lnSpc>
                <a:spcPts val="4371"/>
              </a:lnSpc>
              <a:buFont typeface="Arial"/>
              <a:buChar char="•"/>
            </a:pPr>
            <a:r>
              <a:rPr lang="en-US" sz="3643">
                <a:solidFill>
                  <a:srgbClr val="000000"/>
                </a:solidFill>
                <a:latin typeface="Roboto"/>
                <a:ea typeface="Roboto"/>
                <a:cs typeface="Roboto"/>
                <a:sym typeface="Roboto"/>
              </a:rPr>
              <a:t>It has 6 object, 17 float, 2 int</a:t>
            </a:r>
          </a:p>
          <a:p>
            <a:pPr algn="l">
              <a:lnSpc>
                <a:spcPts val="4371"/>
              </a:lnSpc>
            </a:pPr>
            <a:endParaRPr lang="en-US" sz="3643">
              <a:solidFill>
                <a:srgbClr val="000000"/>
              </a:solidFill>
              <a:latin typeface="Roboto"/>
              <a:ea typeface="Roboto"/>
              <a:cs typeface="Roboto"/>
              <a:sym typeface="Roboto"/>
            </a:endParaRPr>
          </a:p>
        </p:txBody>
      </p:sp>
    </p:spTree>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DAE3E3"/>
        </a:solidFill>
        <a:effectLst/>
      </p:bgPr>
    </p:bg>
    <p:spTree>
      <p:nvGrpSpPr>
        <p:cNvPr id="1" name="">
          <a:extLst>
            <a:ext uri="{FF2B5EF4-FFF2-40B4-BE49-F238E27FC236}">
              <a16:creationId xmlns:a16="http://schemas.microsoft.com/office/drawing/2014/main" id="{5EA4062C-0A69-37F4-95D0-A3FC54CB821C}"/>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AFECA9BF-8263-30DA-8822-D576157724FE}"/>
              </a:ext>
            </a:extLst>
          </p:cNvPr>
          <p:cNvSpPr txBox="1"/>
          <p:nvPr/>
        </p:nvSpPr>
        <p:spPr>
          <a:xfrm>
            <a:off x="522398" y="709849"/>
            <a:ext cx="16518408" cy="798295"/>
          </a:xfrm>
          <a:prstGeom prst="rect">
            <a:avLst/>
          </a:prstGeom>
        </p:spPr>
        <p:txBody>
          <a:bodyPr lIns="0" tIns="0" rIns="0" bIns="0" rtlCol="0" anchor="t">
            <a:spAutoFit/>
          </a:bodyPr>
          <a:lstStyle/>
          <a:p>
            <a:pPr algn="l">
              <a:lnSpc>
                <a:spcPts val="6480"/>
              </a:lnSpc>
            </a:pPr>
            <a:r>
              <a:rPr lang="en-US" sz="5400" dirty="0">
                <a:solidFill>
                  <a:srgbClr val="000000"/>
                </a:solidFill>
                <a:latin typeface="Roboto"/>
                <a:ea typeface="Roboto"/>
                <a:cs typeface="Roboto"/>
                <a:sym typeface="Roboto"/>
              </a:rPr>
              <a:t>                   </a:t>
            </a:r>
            <a:r>
              <a:rPr lang="en-US" sz="5400" b="1" dirty="0">
                <a:solidFill>
                  <a:srgbClr val="C00000"/>
                </a:solidFill>
                <a:latin typeface="Roboto Bold"/>
                <a:ea typeface="Roboto Bold"/>
                <a:cs typeface="Roboto"/>
                <a:sym typeface="Roboto Bold"/>
              </a:rPr>
              <a:t>Principal Component Analysis (PCA)</a:t>
            </a:r>
            <a:endParaRPr lang="en-US" sz="5400" b="1" dirty="0">
              <a:solidFill>
                <a:srgbClr val="C00000"/>
              </a:solidFill>
              <a:latin typeface="Roboto Bold"/>
              <a:ea typeface="Roboto Bold"/>
              <a:cs typeface="Roboto Bold"/>
              <a:sym typeface="Roboto Bold"/>
            </a:endParaRPr>
          </a:p>
        </p:txBody>
      </p:sp>
      <p:sp>
        <p:nvSpPr>
          <p:cNvPr id="3" name="Freeform 3">
            <a:extLst>
              <a:ext uri="{FF2B5EF4-FFF2-40B4-BE49-F238E27FC236}">
                <a16:creationId xmlns:a16="http://schemas.microsoft.com/office/drawing/2014/main" id="{3EB6418A-022F-54BF-912A-F2BBACFE4951}"/>
              </a:ext>
            </a:extLst>
          </p:cNvPr>
          <p:cNvSpPr/>
          <p:nvPr/>
        </p:nvSpPr>
        <p:spPr>
          <a:xfrm>
            <a:off x="15378694" y="145257"/>
            <a:ext cx="3324225" cy="1766886"/>
          </a:xfrm>
          <a:custGeom>
            <a:avLst/>
            <a:gdLst/>
            <a:ahLst/>
            <a:cxnLst/>
            <a:rect l="l" t="t" r="r" b="b"/>
            <a:pathLst>
              <a:path w="3324225" h="1766886">
                <a:moveTo>
                  <a:pt x="0" y="0"/>
                </a:moveTo>
                <a:lnTo>
                  <a:pt x="3324225" y="0"/>
                </a:lnTo>
                <a:lnTo>
                  <a:pt x="3324225" y="1766886"/>
                </a:lnTo>
                <a:lnTo>
                  <a:pt x="0" y="176688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a:extLst>
              <a:ext uri="{FF2B5EF4-FFF2-40B4-BE49-F238E27FC236}">
                <a16:creationId xmlns:a16="http://schemas.microsoft.com/office/drawing/2014/main" id="{01894490-C9FE-9B0F-11AC-244420958FBF}"/>
              </a:ext>
            </a:extLst>
          </p:cNvPr>
          <p:cNvSpPr/>
          <p:nvPr/>
        </p:nvSpPr>
        <p:spPr>
          <a:xfrm>
            <a:off x="-234485" y="80009"/>
            <a:ext cx="3324225" cy="1766886"/>
          </a:xfrm>
          <a:custGeom>
            <a:avLst/>
            <a:gdLst/>
            <a:ahLst/>
            <a:cxnLst/>
            <a:rect l="l" t="t" r="r" b="b"/>
            <a:pathLst>
              <a:path w="3324225" h="1766886">
                <a:moveTo>
                  <a:pt x="0" y="0"/>
                </a:moveTo>
                <a:lnTo>
                  <a:pt x="3324225" y="0"/>
                </a:lnTo>
                <a:lnTo>
                  <a:pt x="3324225" y="1766886"/>
                </a:lnTo>
                <a:lnTo>
                  <a:pt x="0" y="176688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TextBox 6">
            <a:extLst>
              <a:ext uri="{FF2B5EF4-FFF2-40B4-BE49-F238E27FC236}">
                <a16:creationId xmlns:a16="http://schemas.microsoft.com/office/drawing/2014/main" id="{7A7EA758-9F27-35D0-2B40-4965BFA6005E}"/>
              </a:ext>
            </a:extLst>
          </p:cNvPr>
          <p:cNvSpPr txBox="1"/>
          <p:nvPr/>
        </p:nvSpPr>
        <p:spPr>
          <a:xfrm>
            <a:off x="622701" y="2476735"/>
            <a:ext cx="8351013" cy="6771084"/>
          </a:xfrm>
          <a:prstGeom prst="rect">
            <a:avLst/>
          </a:prstGeom>
        </p:spPr>
        <p:txBody>
          <a:bodyPr wrap="square" lIns="0" tIns="0" rIns="0" bIns="0" rtlCol="0" anchor="t">
            <a:spAutoFit/>
          </a:bodyPr>
          <a:lstStyle/>
          <a:p>
            <a:pPr marL="571500" indent="-571500">
              <a:buFontTx/>
              <a:buChar char="-"/>
            </a:pPr>
            <a:r>
              <a:rPr lang="en-US" sz="4000" dirty="0"/>
              <a:t>PCA is a dimensionality reduction technique used to simplify complex datasets by transforming them into a smaller set of components while preserving the most significant information.</a:t>
            </a:r>
          </a:p>
          <a:p>
            <a:endParaRPr lang="en-US" sz="4000" dirty="0"/>
          </a:p>
          <a:p>
            <a:pPr marL="571500" indent="-571500">
              <a:buFontTx/>
              <a:buChar char="-"/>
            </a:pPr>
            <a:r>
              <a:rPr lang="en-US" sz="4000" dirty="0"/>
              <a:t>We applied PCA to reduce the number of features in the dataset, addressing high-dimensionality issues.</a:t>
            </a:r>
          </a:p>
        </p:txBody>
      </p:sp>
      <p:pic>
        <p:nvPicPr>
          <p:cNvPr id="7" name="Picture 6">
            <a:extLst>
              <a:ext uri="{FF2B5EF4-FFF2-40B4-BE49-F238E27FC236}">
                <a16:creationId xmlns:a16="http://schemas.microsoft.com/office/drawing/2014/main" id="{11A2A523-6178-D34A-A493-9194542A1AEE}"/>
              </a:ext>
            </a:extLst>
          </p:cNvPr>
          <p:cNvPicPr>
            <a:picLocks noChangeAspect="1"/>
          </p:cNvPicPr>
          <p:nvPr/>
        </p:nvPicPr>
        <p:blipFill>
          <a:blip r:embed="rId4"/>
          <a:stretch>
            <a:fillRect/>
          </a:stretch>
        </p:blipFill>
        <p:spPr>
          <a:xfrm>
            <a:off x="9420868" y="1843431"/>
            <a:ext cx="8312278" cy="5305425"/>
          </a:xfrm>
          <a:prstGeom prst="rect">
            <a:avLst/>
          </a:prstGeom>
        </p:spPr>
      </p:pic>
      <p:pic>
        <p:nvPicPr>
          <p:cNvPr id="10" name="Picture 9">
            <a:extLst>
              <a:ext uri="{FF2B5EF4-FFF2-40B4-BE49-F238E27FC236}">
                <a16:creationId xmlns:a16="http://schemas.microsoft.com/office/drawing/2014/main" id="{284C2FD5-8D6C-3F55-C4DC-A91DBCABD2EE}"/>
              </a:ext>
            </a:extLst>
          </p:cNvPr>
          <p:cNvPicPr>
            <a:picLocks noChangeAspect="1"/>
          </p:cNvPicPr>
          <p:nvPr/>
        </p:nvPicPr>
        <p:blipFill>
          <a:blip r:embed="rId5"/>
          <a:stretch>
            <a:fillRect/>
          </a:stretch>
        </p:blipFill>
        <p:spPr>
          <a:xfrm>
            <a:off x="9260485" y="7246830"/>
            <a:ext cx="8633044" cy="2894913"/>
          </a:xfrm>
          <a:prstGeom prst="rect">
            <a:avLst/>
          </a:prstGeom>
        </p:spPr>
      </p:pic>
    </p:spTree>
    <p:extLst>
      <p:ext uri="{BB962C8B-B14F-4D97-AF65-F5344CB8AC3E}">
        <p14:creationId xmlns:p14="http://schemas.microsoft.com/office/powerpoint/2010/main" val="3457973117"/>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DAE3E3"/>
        </a:solidFill>
        <a:effectLst/>
      </p:bgPr>
    </p:bg>
    <p:spTree>
      <p:nvGrpSpPr>
        <p:cNvPr id="1" name=""/>
        <p:cNvGrpSpPr/>
        <p:nvPr/>
      </p:nvGrpSpPr>
      <p:grpSpPr>
        <a:xfrm>
          <a:off x="0" y="0"/>
          <a:ext cx="0" cy="0"/>
          <a:chOff x="0" y="0"/>
          <a:chExt cx="0" cy="0"/>
        </a:xfrm>
      </p:grpSpPr>
      <p:sp>
        <p:nvSpPr>
          <p:cNvPr id="2" name="AutoShape 2"/>
          <p:cNvSpPr/>
          <p:nvPr/>
        </p:nvSpPr>
        <p:spPr>
          <a:xfrm rot="78979">
            <a:off x="842610" y="2699247"/>
            <a:ext cx="829269" cy="0"/>
          </a:xfrm>
          <a:prstGeom prst="line">
            <a:avLst/>
          </a:prstGeom>
          <a:ln w="9525" cap="rnd">
            <a:solidFill>
              <a:srgbClr val="FFFFFF"/>
            </a:solidFill>
            <a:prstDash val="solid"/>
            <a:headEnd type="none" w="sm" len="sm"/>
            <a:tailEnd type="none" w="sm" len="sm"/>
          </a:ln>
        </p:spPr>
      </p:sp>
      <p:sp>
        <p:nvSpPr>
          <p:cNvPr id="3" name="TextBox 3"/>
          <p:cNvSpPr txBox="1"/>
          <p:nvPr/>
        </p:nvSpPr>
        <p:spPr>
          <a:xfrm>
            <a:off x="20782" y="797264"/>
            <a:ext cx="16588986" cy="819150"/>
          </a:xfrm>
          <a:prstGeom prst="rect">
            <a:avLst/>
          </a:prstGeom>
        </p:spPr>
        <p:txBody>
          <a:bodyPr lIns="0" tIns="0" rIns="0" bIns="0" rtlCol="0" anchor="t">
            <a:spAutoFit/>
          </a:bodyPr>
          <a:lstStyle/>
          <a:p>
            <a:pPr algn="l">
              <a:lnSpc>
                <a:spcPts val="6480"/>
              </a:lnSpc>
            </a:pPr>
            <a:r>
              <a:rPr lang="en-US" sz="5400" dirty="0">
                <a:solidFill>
                  <a:srgbClr val="C00000"/>
                </a:solidFill>
                <a:latin typeface="Roboto"/>
                <a:ea typeface="Roboto"/>
                <a:cs typeface="Roboto"/>
                <a:sym typeface="Roboto"/>
              </a:rPr>
              <a:t>                CALCULATING SILLHOUETTE SCORE</a:t>
            </a:r>
          </a:p>
        </p:txBody>
      </p:sp>
      <p:sp>
        <p:nvSpPr>
          <p:cNvPr id="4" name="Freeform 4"/>
          <p:cNvSpPr/>
          <p:nvPr/>
        </p:nvSpPr>
        <p:spPr>
          <a:xfrm rot="-10800000">
            <a:off x="14584604" y="2191997"/>
            <a:ext cx="3689541" cy="1961058"/>
          </a:xfrm>
          <a:custGeom>
            <a:avLst/>
            <a:gdLst/>
            <a:ahLst/>
            <a:cxnLst/>
            <a:rect l="l" t="t" r="r" b="b"/>
            <a:pathLst>
              <a:path w="3689541" h="1961058">
                <a:moveTo>
                  <a:pt x="0" y="0"/>
                </a:moveTo>
                <a:lnTo>
                  <a:pt x="3689541" y="0"/>
                </a:lnTo>
                <a:lnTo>
                  <a:pt x="3689541" y="1961058"/>
                </a:lnTo>
                <a:lnTo>
                  <a:pt x="0" y="196105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a:off x="842719" y="2181606"/>
            <a:ext cx="12765086" cy="5174947"/>
          </a:xfrm>
          <a:custGeom>
            <a:avLst/>
            <a:gdLst/>
            <a:ahLst/>
            <a:cxnLst/>
            <a:rect l="l" t="t" r="r" b="b"/>
            <a:pathLst>
              <a:path w="12765086" h="5174947">
                <a:moveTo>
                  <a:pt x="0" y="0"/>
                </a:moveTo>
                <a:lnTo>
                  <a:pt x="12765086" y="0"/>
                </a:lnTo>
                <a:lnTo>
                  <a:pt x="12765086" y="5174947"/>
                </a:lnTo>
                <a:lnTo>
                  <a:pt x="0" y="5174947"/>
                </a:lnTo>
                <a:lnTo>
                  <a:pt x="0" y="0"/>
                </a:lnTo>
                <a:close/>
              </a:path>
            </a:pathLst>
          </a:custGeom>
          <a:blipFill>
            <a:blip r:embed="rId4"/>
            <a:stretch>
              <a:fillRect b="-28359"/>
            </a:stretch>
          </a:blipFill>
        </p:spPr>
      </p:sp>
      <p:sp>
        <p:nvSpPr>
          <p:cNvPr id="6" name="Freeform 6"/>
          <p:cNvSpPr/>
          <p:nvPr/>
        </p:nvSpPr>
        <p:spPr>
          <a:xfrm>
            <a:off x="6511058" y="7667788"/>
            <a:ext cx="11124133" cy="2015782"/>
          </a:xfrm>
          <a:custGeom>
            <a:avLst/>
            <a:gdLst/>
            <a:ahLst/>
            <a:cxnLst/>
            <a:rect l="l" t="t" r="r" b="b"/>
            <a:pathLst>
              <a:path w="11124133" h="2015782">
                <a:moveTo>
                  <a:pt x="0" y="0"/>
                </a:moveTo>
                <a:lnTo>
                  <a:pt x="11124132" y="0"/>
                </a:lnTo>
                <a:lnTo>
                  <a:pt x="11124132" y="2015782"/>
                </a:lnTo>
                <a:lnTo>
                  <a:pt x="0" y="2015782"/>
                </a:lnTo>
                <a:lnTo>
                  <a:pt x="0" y="0"/>
                </a:lnTo>
                <a:close/>
              </a:path>
            </a:pathLst>
          </a:custGeom>
          <a:blipFill>
            <a:blip r:embed="rId5"/>
            <a:stretch>
              <a:fillRect/>
            </a:stretch>
          </a:blipFill>
        </p:spPr>
      </p:sp>
      <p:sp>
        <p:nvSpPr>
          <p:cNvPr id="7" name="Freeform 7"/>
          <p:cNvSpPr/>
          <p:nvPr/>
        </p:nvSpPr>
        <p:spPr>
          <a:xfrm rot="-10800000">
            <a:off x="-430754" y="8277771"/>
            <a:ext cx="3689541" cy="1961058"/>
          </a:xfrm>
          <a:custGeom>
            <a:avLst/>
            <a:gdLst/>
            <a:ahLst/>
            <a:cxnLst/>
            <a:rect l="l" t="t" r="r" b="b"/>
            <a:pathLst>
              <a:path w="3689541" h="1961058">
                <a:moveTo>
                  <a:pt x="0" y="0"/>
                </a:moveTo>
                <a:lnTo>
                  <a:pt x="3689541" y="0"/>
                </a:lnTo>
                <a:lnTo>
                  <a:pt x="3689541" y="1961058"/>
                </a:lnTo>
                <a:lnTo>
                  <a:pt x="0" y="196105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Tree>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DAE3E3"/>
        </a:solidFill>
        <a:effectLst/>
      </p:bgPr>
    </p:bg>
    <p:spTree>
      <p:nvGrpSpPr>
        <p:cNvPr id="1" name=""/>
        <p:cNvGrpSpPr/>
        <p:nvPr/>
      </p:nvGrpSpPr>
      <p:grpSpPr>
        <a:xfrm>
          <a:off x="0" y="0"/>
          <a:ext cx="0" cy="0"/>
          <a:chOff x="0" y="0"/>
          <a:chExt cx="0" cy="0"/>
        </a:xfrm>
      </p:grpSpPr>
      <p:grpSp>
        <p:nvGrpSpPr>
          <p:cNvPr id="2" name="Group 2"/>
          <p:cNvGrpSpPr/>
          <p:nvPr/>
        </p:nvGrpSpPr>
        <p:grpSpPr>
          <a:xfrm rot="-10800000">
            <a:off x="16978539" y="8933769"/>
            <a:ext cx="510622" cy="510623"/>
            <a:chOff x="0" y="0"/>
            <a:chExt cx="680830" cy="680830"/>
          </a:xfrm>
        </p:grpSpPr>
        <p:sp>
          <p:nvSpPr>
            <p:cNvPr id="3" name="Freeform 3"/>
            <p:cNvSpPr/>
            <p:nvPr/>
          </p:nvSpPr>
          <p:spPr>
            <a:xfrm>
              <a:off x="0" y="0"/>
              <a:ext cx="680720" cy="680720"/>
            </a:xfrm>
            <a:custGeom>
              <a:avLst/>
              <a:gdLst/>
              <a:ahLst/>
              <a:cxnLst/>
              <a:rect l="l" t="t" r="r" b="b"/>
              <a:pathLst>
                <a:path w="680720" h="680720">
                  <a:moveTo>
                    <a:pt x="0" y="340360"/>
                  </a:moveTo>
                  <a:cubicBezTo>
                    <a:pt x="0" y="152400"/>
                    <a:pt x="152400" y="0"/>
                    <a:pt x="340360" y="0"/>
                  </a:cubicBezTo>
                  <a:cubicBezTo>
                    <a:pt x="528320" y="0"/>
                    <a:pt x="680720" y="152400"/>
                    <a:pt x="680720" y="340360"/>
                  </a:cubicBezTo>
                  <a:cubicBezTo>
                    <a:pt x="680720" y="528320"/>
                    <a:pt x="528320" y="680720"/>
                    <a:pt x="340360" y="680720"/>
                  </a:cubicBezTo>
                  <a:cubicBezTo>
                    <a:pt x="152400" y="680720"/>
                    <a:pt x="0" y="528447"/>
                    <a:pt x="0" y="340360"/>
                  </a:cubicBezTo>
                  <a:close/>
                </a:path>
              </a:pathLst>
            </a:custGeom>
            <a:gradFill rotWithShape="1">
              <a:gsLst>
                <a:gs pos="0">
                  <a:srgbClr val="FFFFFF">
                    <a:alpha val="80000"/>
                  </a:srgbClr>
                </a:gs>
                <a:gs pos="100000">
                  <a:srgbClr val="FFFFFF">
                    <a:alpha val="20000"/>
                  </a:srgbClr>
                </a:gs>
              </a:gsLst>
              <a:lin ang="18900000"/>
            </a:gradFill>
          </p:spPr>
        </p:sp>
      </p:grpSp>
      <p:sp>
        <p:nvSpPr>
          <p:cNvPr id="4" name="Freeform 4"/>
          <p:cNvSpPr/>
          <p:nvPr/>
        </p:nvSpPr>
        <p:spPr>
          <a:xfrm>
            <a:off x="12890312" y="4957779"/>
            <a:ext cx="5329222" cy="5329221"/>
          </a:xfrm>
          <a:custGeom>
            <a:avLst/>
            <a:gdLst/>
            <a:ahLst/>
            <a:cxnLst/>
            <a:rect l="l" t="t" r="r" b="b"/>
            <a:pathLst>
              <a:path w="5329222" h="5329221">
                <a:moveTo>
                  <a:pt x="0" y="0"/>
                </a:moveTo>
                <a:lnTo>
                  <a:pt x="5329222" y="0"/>
                </a:lnTo>
                <a:lnTo>
                  <a:pt x="5329222" y="5329221"/>
                </a:lnTo>
                <a:lnTo>
                  <a:pt x="0" y="532922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5" name="Group 5"/>
          <p:cNvGrpSpPr/>
          <p:nvPr/>
        </p:nvGrpSpPr>
        <p:grpSpPr>
          <a:xfrm>
            <a:off x="14585181" y="366744"/>
            <a:ext cx="2901424" cy="3331823"/>
            <a:chOff x="0" y="0"/>
            <a:chExt cx="3868566" cy="4442431"/>
          </a:xfrm>
        </p:grpSpPr>
        <p:sp>
          <p:nvSpPr>
            <p:cNvPr id="6" name="AutoShape 6"/>
            <p:cNvSpPr/>
            <p:nvPr/>
          </p:nvSpPr>
          <p:spPr>
            <a:xfrm rot="5419655">
              <a:off x="-2627" y="2214865"/>
              <a:ext cx="4442431" cy="0"/>
            </a:xfrm>
            <a:prstGeom prst="line">
              <a:avLst/>
            </a:prstGeom>
            <a:ln w="12700" cap="rnd">
              <a:solidFill>
                <a:srgbClr val="FFFFFF"/>
              </a:solidFill>
              <a:prstDash val="solid"/>
              <a:headEnd type="none" w="sm" len="sm"/>
              <a:tailEnd type="none" w="sm" len="sm"/>
            </a:ln>
          </p:spPr>
        </p:sp>
        <p:sp>
          <p:nvSpPr>
            <p:cNvPr id="7" name="AutoShape 7"/>
            <p:cNvSpPr/>
            <p:nvPr/>
          </p:nvSpPr>
          <p:spPr>
            <a:xfrm rot="10775384">
              <a:off x="0" y="2657757"/>
              <a:ext cx="3547357" cy="0"/>
            </a:xfrm>
            <a:prstGeom prst="line">
              <a:avLst/>
            </a:prstGeom>
            <a:ln w="12700" cap="rnd">
              <a:solidFill>
                <a:srgbClr val="FFFFFF"/>
              </a:solidFill>
              <a:prstDash val="solid"/>
              <a:headEnd type="none" w="sm" len="sm"/>
              <a:tailEnd type="none" w="sm" len="sm"/>
            </a:ln>
          </p:spPr>
        </p:sp>
        <p:grpSp>
          <p:nvGrpSpPr>
            <p:cNvPr id="8" name="Group 8"/>
            <p:cNvGrpSpPr/>
            <p:nvPr/>
          </p:nvGrpSpPr>
          <p:grpSpPr>
            <a:xfrm rot="-5400000">
              <a:off x="1761991" y="670240"/>
              <a:ext cx="2001230" cy="2001230"/>
              <a:chOff x="0" y="0"/>
              <a:chExt cx="2001230" cy="2001230"/>
            </a:xfrm>
          </p:grpSpPr>
          <p:sp>
            <p:nvSpPr>
              <p:cNvPr id="9" name="Freeform 9"/>
              <p:cNvSpPr/>
              <p:nvPr/>
            </p:nvSpPr>
            <p:spPr>
              <a:xfrm>
                <a:off x="0" y="0"/>
                <a:ext cx="1988566" cy="1988566"/>
              </a:xfrm>
              <a:custGeom>
                <a:avLst/>
                <a:gdLst/>
                <a:ahLst/>
                <a:cxnLst/>
                <a:rect l="l" t="t" r="r" b="b"/>
                <a:pathLst>
                  <a:path w="1988566" h="1988566">
                    <a:moveTo>
                      <a:pt x="0" y="1988566"/>
                    </a:moveTo>
                    <a:lnTo>
                      <a:pt x="0" y="12700"/>
                    </a:lnTo>
                    <a:cubicBezTo>
                      <a:pt x="0" y="5715"/>
                      <a:pt x="5715" y="0"/>
                      <a:pt x="12700" y="0"/>
                    </a:cubicBezTo>
                    <a:lnTo>
                      <a:pt x="1988566" y="0"/>
                    </a:lnTo>
                    <a:lnTo>
                      <a:pt x="1988566" y="25400"/>
                    </a:lnTo>
                    <a:lnTo>
                      <a:pt x="12700" y="25400"/>
                    </a:lnTo>
                    <a:lnTo>
                      <a:pt x="12700" y="12700"/>
                    </a:lnTo>
                    <a:lnTo>
                      <a:pt x="25400" y="12700"/>
                    </a:lnTo>
                    <a:lnTo>
                      <a:pt x="25400" y="1988566"/>
                    </a:lnTo>
                    <a:close/>
                  </a:path>
                </a:pathLst>
              </a:custGeom>
              <a:solidFill>
                <a:srgbClr val="FFFFFF"/>
              </a:solidFill>
            </p:spPr>
          </p:sp>
        </p:grpSp>
        <p:grpSp>
          <p:nvGrpSpPr>
            <p:cNvPr id="10" name="Group 10"/>
            <p:cNvGrpSpPr/>
            <p:nvPr/>
          </p:nvGrpSpPr>
          <p:grpSpPr>
            <a:xfrm rot="-5400000">
              <a:off x="2630520" y="564893"/>
              <a:ext cx="1238046" cy="1238046"/>
              <a:chOff x="0" y="0"/>
              <a:chExt cx="1238046" cy="1238046"/>
            </a:xfrm>
          </p:grpSpPr>
          <p:sp>
            <p:nvSpPr>
              <p:cNvPr id="11" name="Freeform 11"/>
              <p:cNvSpPr/>
              <p:nvPr/>
            </p:nvSpPr>
            <p:spPr>
              <a:xfrm>
                <a:off x="0" y="0"/>
                <a:ext cx="1225296" cy="1225296"/>
              </a:xfrm>
              <a:custGeom>
                <a:avLst/>
                <a:gdLst/>
                <a:ahLst/>
                <a:cxnLst/>
                <a:rect l="l" t="t" r="r" b="b"/>
                <a:pathLst>
                  <a:path w="1225296" h="1225296">
                    <a:moveTo>
                      <a:pt x="0" y="1225296"/>
                    </a:moveTo>
                    <a:lnTo>
                      <a:pt x="0" y="12700"/>
                    </a:lnTo>
                    <a:cubicBezTo>
                      <a:pt x="0" y="5715"/>
                      <a:pt x="5715" y="0"/>
                      <a:pt x="12700" y="0"/>
                    </a:cubicBezTo>
                    <a:lnTo>
                      <a:pt x="1225296" y="0"/>
                    </a:lnTo>
                    <a:lnTo>
                      <a:pt x="1225296" y="25400"/>
                    </a:lnTo>
                    <a:lnTo>
                      <a:pt x="12700" y="25400"/>
                    </a:lnTo>
                    <a:lnTo>
                      <a:pt x="12700" y="12700"/>
                    </a:lnTo>
                    <a:lnTo>
                      <a:pt x="25400" y="12700"/>
                    </a:lnTo>
                    <a:lnTo>
                      <a:pt x="25400" y="1225296"/>
                    </a:lnTo>
                    <a:close/>
                  </a:path>
                </a:pathLst>
              </a:custGeom>
              <a:solidFill>
                <a:srgbClr val="FFFFFF"/>
              </a:solidFill>
            </p:spPr>
          </p:sp>
        </p:grpSp>
      </p:grpSp>
      <p:grpSp>
        <p:nvGrpSpPr>
          <p:cNvPr id="12" name="Group 12"/>
          <p:cNvGrpSpPr/>
          <p:nvPr/>
        </p:nvGrpSpPr>
        <p:grpSpPr>
          <a:xfrm>
            <a:off x="0" y="9633208"/>
            <a:ext cx="510622" cy="510622"/>
            <a:chOff x="0" y="0"/>
            <a:chExt cx="680830" cy="680830"/>
          </a:xfrm>
        </p:grpSpPr>
        <p:sp>
          <p:nvSpPr>
            <p:cNvPr id="13" name="Freeform 13"/>
            <p:cNvSpPr/>
            <p:nvPr/>
          </p:nvSpPr>
          <p:spPr>
            <a:xfrm>
              <a:off x="0" y="0"/>
              <a:ext cx="680720" cy="680720"/>
            </a:xfrm>
            <a:custGeom>
              <a:avLst/>
              <a:gdLst/>
              <a:ahLst/>
              <a:cxnLst/>
              <a:rect l="l" t="t" r="r" b="b"/>
              <a:pathLst>
                <a:path w="680720" h="680720">
                  <a:moveTo>
                    <a:pt x="0" y="340360"/>
                  </a:moveTo>
                  <a:cubicBezTo>
                    <a:pt x="0" y="152400"/>
                    <a:pt x="152400" y="0"/>
                    <a:pt x="340360" y="0"/>
                  </a:cubicBezTo>
                  <a:cubicBezTo>
                    <a:pt x="528320" y="0"/>
                    <a:pt x="680720" y="152400"/>
                    <a:pt x="680720" y="340360"/>
                  </a:cubicBezTo>
                  <a:cubicBezTo>
                    <a:pt x="680720" y="528320"/>
                    <a:pt x="528320" y="680720"/>
                    <a:pt x="340360" y="680720"/>
                  </a:cubicBezTo>
                  <a:cubicBezTo>
                    <a:pt x="152400" y="680720"/>
                    <a:pt x="0" y="528447"/>
                    <a:pt x="0" y="340360"/>
                  </a:cubicBezTo>
                  <a:close/>
                </a:path>
              </a:pathLst>
            </a:custGeom>
            <a:gradFill rotWithShape="1">
              <a:gsLst>
                <a:gs pos="0">
                  <a:srgbClr val="FFFFFF">
                    <a:alpha val="80000"/>
                  </a:srgbClr>
                </a:gs>
                <a:gs pos="100000">
                  <a:srgbClr val="FFFFFF">
                    <a:alpha val="20000"/>
                  </a:srgbClr>
                </a:gs>
              </a:gsLst>
              <a:lin ang="18900000"/>
            </a:gradFill>
          </p:spPr>
        </p:sp>
      </p:grpSp>
      <p:sp>
        <p:nvSpPr>
          <p:cNvPr id="14" name="Freeform 14"/>
          <p:cNvSpPr/>
          <p:nvPr/>
        </p:nvSpPr>
        <p:spPr>
          <a:xfrm rot="4038666">
            <a:off x="409093" y="5569673"/>
            <a:ext cx="5329222" cy="5329221"/>
          </a:xfrm>
          <a:custGeom>
            <a:avLst/>
            <a:gdLst/>
            <a:ahLst/>
            <a:cxnLst/>
            <a:rect l="l" t="t" r="r" b="b"/>
            <a:pathLst>
              <a:path w="5329222" h="5329221">
                <a:moveTo>
                  <a:pt x="0" y="0"/>
                </a:moveTo>
                <a:lnTo>
                  <a:pt x="5329223" y="0"/>
                </a:lnTo>
                <a:lnTo>
                  <a:pt x="5329223" y="5329221"/>
                </a:lnTo>
                <a:lnTo>
                  <a:pt x="0" y="532922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5" name="TextBox 15"/>
          <p:cNvSpPr txBox="1"/>
          <p:nvPr/>
        </p:nvSpPr>
        <p:spPr>
          <a:xfrm>
            <a:off x="1888803" y="1610360"/>
            <a:ext cx="14017872" cy="5347618"/>
          </a:xfrm>
          <a:prstGeom prst="rect">
            <a:avLst/>
          </a:prstGeom>
        </p:spPr>
        <p:txBody>
          <a:bodyPr lIns="0" tIns="0" rIns="0" bIns="0" rtlCol="0" anchor="t">
            <a:spAutoFit/>
          </a:bodyPr>
          <a:lstStyle/>
          <a:p>
            <a:pPr algn="ctr">
              <a:lnSpc>
                <a:spcPts val="6960"/>
              </a:lnSpc>
            </a:pPr>
            <a:r>
              <a:rPr lang="en-US" sz="5800" dirty="0">
                <a:solidFill>
                  <a:srgbClr val="000000"/>
                </a:solidFill>
                <a:latin typeface="Roboto"/>
                <a:ea typeface="Roboto"/>
                <a:cs typeface="Roboto"/>
                <a:sym typeface="Roboto"/>
              </a:rPr>
              <a:t>As we can see here DBSCAN and K Means both were not able to match the silhouette score of model building  well on the other hand </a:t>
            </a:r>
            <a:r>
              <a:rPr lang="en-US" sz="5800" b="1" dirty="0">
                <a:solidFill>
                  <a:srgbClr val="000000"/>
                </a:solidFill>
                <a:latin typeface="Roboto"/>
                <a:ea typeface="Roboto"/>
                <a:cs typeface="Roboto"/>
                <a:sym typeface="Roboto"/>
              </a:rPr>
              <a:t>Hierarchical Clustering </a:t>
            </a:r>
            <a:r>
              <a:rPr lang="en-US" sz="5800" dirty="0">
                <a:solidFill>
                  <a:srgbClr val="000000"/>
                </a:solidFill>
                <a:latin typeface="Roboto"/>
                <a:ea typeface="Roboto"/>
                <a:cs typeface="Roboto"/>
                <a:sym typeface="Roboto"/>
              </a:rPr>
              <a:t>had a great silhouette score so we chose it for the </a:t>
            </a:r>
          </a:p>
          <a:p>
            <a:pPr algn="ctr">
              <a:lnSpc>
                <a:spcPts val="6960"/>
              </a:lnSpc>
            </a:pPr>
            <a:r>
              <a:rPr lang="en-US" sz="5800" dirty="0">
                <a:solidFill>
                  <a:srgbClr val="000000"/>
                </a:solidFill>
                <a:latin typeface="Roboto"/>
                <a:ea typeface="Roboto"/>
                <a:cs typeface="Roboto"/>
                <a:sym typeface="Roboto"/>
              </a:rPr>
              <a:t>model building.</a:t>
            </a:r>
          </a:p>
        </p:txBody>
      </p:sp>
      <p:grpSp>
        <p:nvGrpSpPr>
          <p:cNvPr id="16" name="Group 16"/>
          <p:cNvGrpSpPr/>
          <p:nvPr/>
        </p:nvGrpSpPr>
        <p:grpSpPr>
          <a:xfrm>
            <a:off x="-304800" y="361955"/>
            <a:ext cx="2901424" cy="3331823"/>
            <a:chOff x="0" y="0"/>
            <a:chExt cx="3868566" cy="4442431"/>
          </a:xfrm>
        </p:grpSpPr>
        <p:sp>
          <p:nvSpPr>
            <p:cNvPr id="17" name="AutoShape 17"/>
            <p:cNvSpPr/>
            <p:nvPr/>
          </p:nvSpPr>
          <p:spPr>
            <a:xfrm rot="5419655">
              <a:off x="-2627" y="2214865"/>
              <a:ext cx="4442431" cy="0"/>
            </a:xfrm>
            <a:prstGeom prst="line">
              <a:avLst/>
            </a:prstGeom>
            <a:ln w="12700" cap="rnd">
              <a:solidFill>
                <a:srgbClr val="FFFFFF"/>
              </a:solidFill>
              <a:prstDash val="solid"/>
              <a:headEnd type="none" w="sm" len="sm"/>
              <a:tailEnd type="none" w="sm" len="sm"/>
            </a:ln>
          </p:spPr>
        </p:sp>
        <p:sp>
          <p:nvSpPr>
            <p:cNvPr id="18" name="AutoShape 18"/>
            <p:cNvSpPr/>
            <p:nvPr/>
          </p:nvSpPr>
          <p:spPr>
            <a:xfrm rot="10775384">
              <a:off x="0" y="2657757"/>
              <a:ext cx="3547357" cy="0"/>
            </a:xfrm>
            <a:prstGeom prst="line">
              <a:avLst/>
            </a:prstGeom>
            <a:ln w="12700" cap="rnd">
              <a:solidFill>
                <a:srgbClr val="FFFFFF"/>
              </a:solidFill>
              <a:prstDash val="solid"/>
              <a:headEnd type="none" w="sm" len="sm"/>
              <a:tailEnd type="none" w="sm" len="sm"/>
            </a:ln>
          </p:spPr>
        </p:sp>
        <p:grpSp>
          <p:nvGrpSpPr>
            <p:cNvPr id="19" name="Group 19"/>
            <p:cNvGrpSpPr/>
            <p:nvPr/>
          </p:nvGrpSpPr>
          <p:grpSpPr>
            <a:xfrm rot="-5400000">
              <a:off x="1761991" y="670240"/>
              <a:ext cx="2001230" cy="2001230"/>
              <a:chOff x="0" y="0"/>
              <a:chExt cx="2001230" cy="2001230"/>
            </a:xfrm>
          </p:grpSpPr>
          <p:sp>
            <p:nvSpPr>
              <p:cNvPr id="20" name="Freeform 20"/>
              <p:cNvSpPr/>
              <p:nvPr/>
            </p:nvSpPr>
            <p:spPr>
              <a:xfrm>
                <a:off x="0" y="0"/>
                <a:ext cx="1988566" cy="1988566"/>
              </a:xfrm>
              <a:custGeom>
                <a:avLst/>
                <a:gdLst/>
                <a:ahLst/>
                <a:cxnLst/>
                <a:rect l="l" t="t" r="r" b="b"/>
                <a:pathLst>
                  <a:path w="1988566" h="1988566">
                    <a:moveTo>
                      <a:pt x="0" y="1988566"/>
                    </a:moveTo>
                    <a:lnTo>
                      <a:pt x="0" y="12700"/>
                    </a:lnTo>
                    <a:cubicBezTo>
                      <a:pt x="0" y="5715"/>
                      <a:pt x="5715" y="0"/>
                      <a:pt x="12700" y="0"/>
                    </a:cubicBezTo>
                    <a:lnTo>
                      <a:pt x="1988566" y="0"/>
                    </a:lnTo>
                    <a:lnTo>
                      <a:pt x="1988566" y="25400"/>
                    </a:lnTo>
                    <a:lnTo>
                      <a:pt x="12700" y="25400"/>
                    </a:lnTo>
                    <a:lnTo>
                      <a:pt x="12700" y="12700"/>
                    </a:lnTo>
                    <a:lnTo>
                      <a:pt x="25400" y="12700"/>
                    </a:lnTo>
                    <a:lnTo>
                      <a:pt x="25400" y="1988566"/>
                    </a:lnTo>
                    <a:close/>
                  </a:path>
                </a:pathLst>
              </a:custGeom>
              <a:solidFill>
                <a:srgbClr val="FFFFFF"/>
              </a:solidFill>
            </p:spPr>
          </p:sp>
        </p:grpSp>
        <p:grpSp>
          <p:nvGrpSpPr>
            <p:cNvPr id="21" name="Group 21"/>
            <p:cNvGrpSpPr/>
            <p:nvPr/>
          </p:nvGrpSpPr>
          <p:grpSpPr>
            <a:xfrm rot="-5400000">
              <a:off x="2630520" y="564893"/>
              <a:ext cx="1238046" cy="1238046"/>
              <a:chOff x="0" y="0"/>
              <a:chExt cx="1238046" cy="1238046"/>
            </a:xfrm>
          </p:grpSpPr>
          <p:sp>
            <p:nvSpPr>
              <p:cNvPr id="22" name="Freeform 22"/>
              <p:cNvSpPr/>
              <p:nvPr/>
            </p:nvSpPr>
            <p:spPr>
              <a:xfrm>
                <a:off x="0" y="0"/>
                <a:ext cx="1225296" cy="1225296"/>
              </a:xfrm>
              <a:custGeom>
                <a:avLst/>
                <a:gdLst/>
                <a:ahLst/>
                <a:cxnLst/>
                <a:rect l="l" t="t" r="r" b="b"/>
                <a:pathLst>
                  <a:path w="1225296" h="1225296">
                    <a:moveTo>
                      <a:pt x="0" y="1225296"/>
                    </a:moveTo>
                    <a:lnTo>
                      <a:pt x="0" y="12700"/>
                    </a:lnTo>
                    <a:cubicBezTo>
                      <a:pt x="0" y="5715"/>
                      <a:pt x="5715" y="0"/>
                      <a:pt x="12700" y="0"/>
                    </a:cubicBezTo>
                    <a:lnTo>
                      <a:pt x="1225296" y="0"/>
                    </a:lnTo>
                    <a:lnTo>
                      <a:pt x="1225296" y="25400"/>
                    </a:lnTo>
                    <a:lnTo>
                      <a:pt x="12700" y="25400"/>
                    </a:lnTo>
                    <a:lnTo>
                      <a:pt x="12700" y="12700"/>
                    </a:lnTo>
                    <a:lnTo>
                      <a:pt x="25400" y="12700"/>
                    </a:lnTo>
                    <a:lnTo>
                      <a:pt x="25400" y="1225296"/>
                    </a:lnTo>
                    <a:close/>
                  </a:path>
                </a:pathLst>
              </a:custGeom>
              <a:solidFill>
                <a:srgbClr val="FFFFFF"/>
              </a:solidFill>
            </p:spPr>
          </p:sp>
        </p:grpSp>
      </p:grpSp>
    </p:spTree>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DAE3E3"/>
        </a:solidFill>
        <a:effectLst/>
      </p:bgPr>
    </p:bg>
    <p:spTree>
      <p:nvGrpSpPr>
        <p:cNvPr id="1" name=""/>
        <p:cNvGrpSpPr/>
        <p:nvPr/>
      </p:nvGrpSpPr>
      <p:grpSpPr>
        <a:xfrm>
          <a:off x="0" y="0"/>
          <a:ext cx="0" cy="0"/>
          <a:chOff x="0" y="0"/>
          <a:chExt cx="0" cy="0"/>
        </a:xfrm>
      </p:grpSpPr>
      <p:sp>
        <p:nvSpPr>
          <p:cNvPr id="2" name="AutoShape 2"/>
          <p:cNvSpPr/>
          <p:nvPr/>
        </p:nvSpPr>
        <p:spPr>
          <a:xfrm rot="5419655">
            <a:off x="14626648" y="2027893"/>
            <a:ext cx="3331823" cy="0"/>
          </a:xfrm>
          <a:prstGeom prst="line">
            <a:avLst/>
          </a:prstGeom>
          <a:ln w="9525" cap="rnd">
            <a:solidFill>
              <a:srgbClr val="FFFFFF"/>
            </a:solidFill>
            <a:prstDash val="solid"/>
            <a:headEnd type="none" w="sm" len="sm"/>
            <a:tailEnd type="none" w="sm" len="sm"/>
          </a:ln>
        </p:spPr>
      </p:sp>
      <p:sp>
        <p:nvSpPr>
          <p:cNvPr id="3" name="AutoShape 3"/>
          <p:cNvSpPr/>
          <p:nvPr/>
        </p:nvSpPr>
        <p:spPr>
          <a:xfrm rot="10775384">
            <a:off x="14628618" y="2360062"/>
            <a:ext cx="2660518" cy="0"/>
          </a:xfrm>
          <a:prstGeom prst="line">
            <a:avLst/>
          </a:prstGeom>
          <a:ln w="9525" cap="rnd">
            <a:solidFill>
              <a:srgbClr val="FFFFFF"/>
            </a:solidFill>
            <a:prstDash val="solid"/>
            <a:headEnd type="none" w="sm" len="sm"/>
            <a:tailEnd type="none" w="sm" len="sm"/>
          </a:ln>
        </p:spPr>
      </p:sp>
      <p:grpSp>
        <p:nvGrpSpPr>
          <p:cNvPr id="4" name="Group 4"/>
          <p:cNvGrpSpPr/>
          <p:nvPr/>
        </p:nvGrpSpPr>
        <p:grpSpPr>
          <a:xfrm rot="-5400000">
            <a:off x="15950112" y="869424"/>
            <a:ext cx="1500923" cy="1500922"/>
            <a:chOff x="0" y="0"/>
            <a:chExt cx="2001230" cy="2001230"/>
          </a:xfrm>
        </p:grpSpPr>
        <p:sp>
          <p:nvSpPr>
            <p:cNvPr id="5" name="Freeform 5"/>
            <p:cNvSpPr/>
            <p:nvPr/>
          </p:nvSpPr>
          <p:spPr>
            <a:xfrm>
              <a:off x="0" y="0"/>
              <a:ext cx="1988566" cy="1988566"/>
            </a:xfrm>
            <a:custGeom>
              <a:avLst/>
              <a:gdLst/>
              <a:ahLst/>
              <a:cxnLst/>
              <a:rect l="l" t="t" r="r" b="b"/>
              <a:pathLst>
                <a:path w="1988566" h="1988566">
                  <a:moveTo>
                    <a:pt x="0" y="1988566"/>
                  </a:moveTo>
                  <a:lnTo>
                    <a:pt x="0" y="12700"/>
                  </a:lnTo>
                  <a:cubicBezTo>
                    <a:pt x="0" y="5715"/>
                    <a:pt x="5715" y="0"/>
                    <a:pt x="12700" y="0"/>
                  </a:cubicBezTo>
                  <a:lnTo>
                    <a:pt x="1988566" y="0"/>
                  </a:lnTo>
                  <a:lnTo>
                    <a:pt x="1988566" y="25400"/>
                  </a:lnTo>
                  <a:lnTo>
                    <a:pt x="12700" y="25400"/>
                  </a:lnTo>
                  <a:lnTo>
                    <a:pt x="12700" y="12700"/>
                  </a:lnTo>
                  <a:lnTo>
                    <a:pt x="25400" y="12700"/>
                  </a:lnTo>
                  <a:lnTo>
                    <a:pt x="25400" y="1988566"/>
                  </a:lnTo>
                  <a:close/>
                </a:path>
              </a:pathLst>
            </a:custGeom>
            <a:solidFill>
              <a:srgbClr val="FFFFFF"/>
            </a:solidFill>
          </p:spPr>
        </p:sp>
      </p:grpSp>
      <p:grpSp>
        <p:nvGrpSpPr>
          <p:cNvPr id="6" name="Group 6"/>
          <p:cNvGrpSpPr/>
          <p:nvPr/>
        </p:nvGrpSpPr>
        <p:grpSpPr>
          <a:xfrm rot="-5400000">
            <a:off x="16601508" y="790413"/>
            <a:ext cx="928534" cy="928534"/>
            <a:chOff x="0" y="0"/>
            <a:chExt cx="1238046" cy="1238046"/>
          </a:xfrm>
        </p:grpSpPr>
        <p:sp>
          <p:nvSpPr>
            <p:cNvPr id="7" name="Freeform 7"/>
            <p:cNvSpPr/>
            <p:nvPr/>
          </p:nvSpPr>
          <p:spPr>
            <a:xfrm>
              <a:off x="0" y="0"/>
              <a:ext cx="1225296" cy="1225296"/>
            </a:xfrm>
            <a:custGeom>
              <a:avLst/>
              <a:gdLst/>
              <a:ahLst/>
              <a:cxnLst/>
              <a:rect l="l" t="t" r="r" b="b"/>
              <a:pathLst>
                <a:path w="1225296" h="1225296">
                  <a:moveTo>
                    <a:pt x="0" y="1225296"/>
                  </a:moveTo>
                  <a:lnTo>
                    <a:pt x="0" y="12700"/>
                  </a:lnTo>
                  <a:cubicBezTo>
                    <a:pt x="0" y="5715"/>
                    <a:pt x="5715" y="0"/>
                    <a:pt x="12700" y="0"/>
                  </a:cubicBezTo>
                  <a:lnTo>
                    <a:pt x="1225296" y="0"/>
                  </a:lnTo>
                  <a:lnTo>
                    <a:pt x="1225296" y="25400"/>
                  </a:lnTo>
                  <a:lnTo>
                    <a:pt x="12700" y="25400"/>
                  </a:lnTo>
                  <a:lnTo>
                    <a:pt x="12700" y="12700"/>
                  </a:lnTo>
                  <a:lnTo>
                    <a:pt x="25400" y="12700"/>
                  </a:lnTo>
                  <a:lnTo>
                    <a:pt x="25400" y="1225296"/>
                  </a:lnTo>
                  <a:close/>
                </a:path>
              </a:pathLst>
            </a:custGeom>
            <a:solidFill>
              <a:srgbClr val="FFFFFF"/>
            </a:solidFill>
          </p:spPr>
        </p:sp>
      </p:grpSp>
      <p:sp>
        <p:nvSpPr>
          <p:cNvPr id="8" name="AutoShape 8"/>
          <p:cNvSpPr/>
          <p:nvPr/>
        </p:nvSpPr>
        <p:spPr>
          <a:xfrm rot="78979">
            <a:off x="842610" y="2699247"/>
            <a:ext cx="829269" cy="0"/>
          </a:xfrm>
          <a:prstGeom prst="line">
            <a:avLst/>
          </a:prstGeom>
          <a:ln w="9525" cap="rnd">
            <a:solidFill>
              <a:srgbClr val="FFFFFF"/>
            </a:solidFill>
            <a:prstDash val="solid"/>
            <a:headEnd type="none" w="sm" len="sm"/>
            <a:tailEnd type="none" w="sm" len="sm"/>
          </a:ln>
        </p:spPr>
      </p:sp>
      <p:grpSp>
        <p:nvGrpSpPr>
          <p:cNvPr id="9" name="Group 9"/>
          <p:cNvGrpSpPr/>
          <p:nvPr/>
        </p:nvGrpSpPr>
        <p:grpSpPr>
          <a:xfrm>
            <a:off x="-259466" y="7213629"/>
            <a:ext cx="2901424" cy="3331823"/>
            <a:chOff x="0" y="0"/>
            <a:chExt cx="3868566" cy="4442431"/>
          </a:xfrm>
        </p:grpSpPr>
        <p:sp>
          <p:nvSpPr>
            <p:cNvPr id="10" name="AutoShape 10"/>
            <p:cNvSpPr/>
            <p:nvPr/>
          </p:nvSpPr>
          <p:spPr>
            <a:xfrm rot="5419655">
              <a:off x="-2627" y="2214865"/>
              <a:ext cx="4442431" cy="0"/>
            </a:xfrm>
            <a:prstGeom prst="line">
              <a:avLst/>
            </a:prstGeom>
            <a:ln w="12700" cap="rnd">
              <a:solidFill>
                <a:srgbClr val="FFFFFF"/>
              </a:solidFill>
              <a:prstDash val="solid"/>
              <a:headEnd type="none" w="sm" len="sm"/>
              <a:tailEnd type="none" w="sm" len="sm"/>
            </a:ln>
          </p:spPr>
        </p:sp>
        <p:sp>
          <p:nvSpPr>
            <p:cNvPr id="11" name="AutoShape 11"/>
            <p:cNvSpPr/>
            <p:nvPr/>
          </p:nvSpPr>
          <p:spPr>
            <a:xfrm rot="10775384">
              <a:off x="0" y="1771973"/>
              <a:ext cx="3547357" cy="0"/>
            </a:xfrm>
            <a:prstGeom prst="line">
              <a:avLst/>
            </a:prstGeom>
            <a:ln w="12700" cap="rnd">
              <a:solidFill>
                <a:srgbClr val="FFFFFF"/>
              </a:solidFill>
              <a:prstDash val="solid"/>
              <a:headEnd type="none" w="sm" len="sm"/>
              <a:tailEnd type="none" w="sm" len="sm"/>
            </a:ln>
          </p:spPr>
        </p:sp>
        <p:grpSp>
          <p:nvGrpSpPr>
            <p:cNvPr id="12" name="Group 12"/>
            <p:cNvGrpSpPr/>
            <p:nvPr/>
          </p:nvGrpSpPr>
          <p:grpSpPr>
            <a:xfrm rot="5400000">
              <a:off x="1761991" y="1758261"/>
              <a:ext cx="2001230" cy="2001230"/>
              <a:chOff x="0" y="0"/>
              <a:chExt cx="2001230" cy="2001230"/>
            </a:xfrm>
          </p:grpSpPr>
          <p:sp>
            <p:nvSpPr>
              <p:cNvPr id="13" name="Freeform 13"/>
              <p:cNvSpPr/>
              <p:nvPr/>
            </p:nvSpPr>
            <p:spPr>
              <a:xfrm>
                <a:off x="0" y="12700"/>
                <a:ext cx="1988566" cy="1988566"/>
              </a:xfrm>
              <a:custGeom>
                <a:avLst/>
                <a:gdLst/>
                <a:ahLst/>
                <a:cxnLst/>
                <a:rect l="l" t="t" r="r" b="b"/>
                <a:pathLst>
                  <a:path w="1988566" h="1988566">
                    <a:moveTo>
                      <a:pt x="25400" y="0"/>
                    </a:moveTo>
                    <a:lnTo>
                      <a:pt x="25400" y="1975866"/>
                    </a:lnTo>
                    <a:lnTo>
                      <a:pt x="12700" y="1975866"/>
                    </a:lnTo>
                    <a:lnTo>
                      <a:pt x="12700" y="1963166"/>
                    </a:lnTo>
                    <a:lnTo>
                      <a:pt x="1988566" y="1963166"/>
                    </a:lnTo>
                    <a:lnTo>
                      <a:pt x="1988566" y="1988566"/>
                    </a:lnTo>
                    <a:lnTo>
                      <a:pt x="12700" y="1988566"/>
                    </a:lnTo>
                    <a:cubicBezTo>
                      <a:pt x="5715" y="1988566"/>
                      <a:pt x="0" y="1982851"/>
                      <a:pt x="0" y="1975866"/>
                    </a:cubicBezTo>
                    <a:lnTo>
                      <a:pt x="0" y="0"/>
                    </a:lnTo>
                    <a:close/>
                  </a:path>
                </a:pathLst>
              </a:custGeom>
              <a:solidFill>
                <a:srgbClr val="FFFFFF"/>
              </a:solidFill>
            </p:spPr>
          </p:sp>
        </p:grpSp>
        <p:grpSp>
          <p:nvGrpSpPr>
            <p:cNvPr id="14" name="Group 14"/>
            <p:cNvGrpSpPr/>
            <p:nvPr/>
          </p:nvGrpSpPr>
          <p:grpSpPr>
            <a:xfrm rot="5400000">
              <a:off x="2630520" y="2626792"/>
              <a:ext cx="1238046" cy="1238046"/>
              <a:chOff x="0" y="0"/>
              <a:chExt cx="1238046" cy="1238046"/>
            </a:xfrm>
          </p:grpSpPr>
          <p:sp>
            <p:nvSpPr>
              <p:cNvPr id="15" name="Freeform 15"/>
              <p:cNvSpPr/>
              <p:nvPr/>
            </p:nvSpPr>
            <p:spPr>
              <a:xfrm>
                <a:off x="0" y="12700"/>
                <a:ext cx="1225296" cy="1225296"/>
              </a:xfrm>
              <a:custGeom>
                <a:avLst/>
                <a:gdLst/>
                <a:ahLst/>
                <a:cxnLst/>
                <a:rect l="l" t="t" r="r" b="b"/>
                <a:pathLst>
                  <a:path w="1225296" h="1225296">
                    <a:moveTo>
                      <a:pt x="25400" y="0"/>
                    </a:moveTo>
                    <a:lnTo>
                      <a:pt x="25400" y="1212596"/>
                    </a:lnTo>
                    <a:lnTo>
                      <a:pt x="12700" y="1212596"/>
                    </a:lnTo>
                    <a:lnTo>
                      <a:pt x="12700" y="1199896"/>
                    </a:lnTo>
                    <a:lnTo>
                      <a:pt x="1225296" y="1199896"/>
                    </a:lnTo>
                    <a:lnTo>
                      <a:pt x="1225296" y="1225296"/>
                    </a:lnTo>
                    <a:lnTo>
                      <a:pt x="12700" y="1225296"/>
                    </a:lnTo>
                    <a:cubicBezTo>
                      <a:pt x="5715" y="1225296"/>
                      <a:pt x="0" y="1219581"/>
                      <a:pt x="0" y="1212596"/>
                    </a:cubicBezTo>
                    <a:lnTo>
                      <a:pt x="0" y="0"/>
                    </a:lnTo>
                    <a:close/>
                  </a:path>
                </a:pathLst>
              </a:custGeom>
              <a:solidFill>
                <a:srgbClr val="FFFFFF"/>
              </a:solidFill>
            </p:spPr>
          </p:sp>
        </p:grpSp>
      </p:grpSp>
      <p:sp>
        <p:nvSpPr>
          <p:cNvPr id="16" name="TextBox 16"/>
          <p:cNvSpPr txBox="1"/>
          <p:nvPr/>
        </p:nvSpPr>
        <p:spPr>
          <a:xfrm>
            <a:off x="1132524" y="468787"/>
            <a:ext cx="15928470" cy="819150"/>
          </a:xfrm>
          <a:prstGeom prst="rect">
            <a:avLst/>
          </a:prstGeom>
        </p:spPr>
        <p:txBody>
          <a:bodyPr lIns="0" tIns="0" rIns="0" bIns="0" rtlCol="0" anchor="t">
            <a:spAutoFit/>
          </a:bodyPr>
          <a:lstStyle/>
          <a:p>
            <a:pPr algn="l">
              <a:lnSpc>
                <a:spcPts val="6480"/>
              </a:lnSpc>
            </a:pPr>
            <a:r>
              <a:rPr lang="en-US" sz="5400" dirty="0">
                <a:solidFill>
                  <a:srgbClr val="000000"/>
                </a:solidFill>
                <a:latin typeface="Roboto"/>
                <a:ea typeface="Roboto"/>
                <a:cs typeface="Roboto"/>
                <a:sym typeface="Roboto"/>
              </a:rPr>
              <a:t>              </a:t>
            </a:r>
            <a:r>
              <a:rPr lang="en-US" sz="5400" b="1" dirty="0">
                <a:solidFill>
                  <a:srgbClr val="FF0000"/>
                </a:solidFill>
                <a:latin typeface="Roboto Bold"/>
                <a:ea typeface="Roboto Bold"/>
                <a:cs typeface="Roboto Bold"/>
                <a:sym typeface="Roboto Bold"/>
              </a:rPr>
              <a:t>DEPLOYMENT USING STREAMLIT</a:t>
            </a:r>
          </a:p>
        </p:txBody>
      </p:sp>
      <p:pic>
        <p:nvPicPr>
          <p:cNvPr id="18" name="Content Placeholder 4">
            <a:extLst>
              <a:ext uri="{FF2B5EF4-FFF2-40B4-BE49-F238E27FC236}">
                <a16:creationId xmlns:a16="http://schemas.microsoft.com/office/drawing/2014/main" id="{44500810-EFB0-4FE1-A58F-47209E65A4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72947" y="1603731"/>
            <a:ext cx="13402206" cy="8420018"/>
          </a:xfrm>
          <a:prstGeom prst="rect">
            <a:avLst/>
          </a:prstGeom>
          <a:solidFill>
            <a:srgbClr val="FFFFFF">
              <a:shade val="85000"/>
            </a:srgbClr>
          </a:solidFill>
          <a:ln w="190500" cap="rnd">
            <a:solidFill>
              <a:srgbClr val="FFFFFF"/>
            </a:solidFill>
          </a:ln>
          <a:effectLst>
            <a:glow rad="228600">
              <a:schemeClr val="accent6">
                <a:satMod val="175000"/>
                <a:alpha val="40000"/>
              </a:schemeClr>
            </a:glow>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DAE3E3"/>
        </a:solidFill>
        <a:effectLst/>
      </p:bgPr>
    </p:bg>
    <p:spTree>
      <p:nvGrpSpPr>
        <p:cNvPr id="1" name=""/>
        <p:cNvGrpSpPr/>
        <p:nvPr/>
      </p:nvGrpSpPr>
      <p:grpSpPr>
        <a:xfrm>
          <a:off x="0" y="0"/>
          <a:ext cx="0" cy="0"/>
          <a:chOff x="0" y="0"/>
          <a:chExt cx="0" cy="0"/>
        </a:xfrm>
      </p:grpSpPr>
      <p:sp>
        <p:nvSpPr>
          <p:cNvPr id="2" name="AutoShape 2"/>
          <p:cNvSpPr/>
          <p:nvPr/>
        </p:nvSpPr>
        <p:spPr>
          <a:xfrm rot="78979">
            <a:off x="842610" y="2699247"/>
            <a:ext cx="829269" cy="0"/>
          </a:xfrm>
          <a:prstGeom prst="line">
            <a:avLst/>
          </a:prstGeom>
          <a:ln w="9525" cap="rnd">
            <a:solidFill>
              <a:srgbClr val="FFFFFF"/>
            </a:solidFill>
            <a:prstDash val="solid"/>
            <a:headEnd type="none" w="sm" len="sm"/>
            <a:tailEnd type="none" w="sm" len="sm"/>
          </a:ln>
        </p:spPr>
      </p:sp>
      <p:sp>
        <p:nvSpPr>
          <p:cNvPr id="3" name="TextBox 3"/>
          <p:cNvSpPr txBox="1"/>
          <p:nvPr/>
        </p:nvSpPr>
        <p:spPr>
          <a:xfrm>
            <a:off x="842719" y="1426847"/>
            <a:ext cx="16385670" cy="1104900"/>
          </a:xfrm>
          <a:prstGeom prst="rect">
            <a:avLst/>
          </a:prstGeom>
        </p:spPr>
        <p:txBody>
          <a:bodyPr lIns="0" tIns="0" rIns="0" bIns="0" rtlCol="0" anchor="t">
            <a:spAutoFit/>
          </a:bodyPr>
          <a:lstStyle/>
          <a:p>
            <a:pPr algn="l">
              <a:lnSpc>
                <a:spcPts val="8640"/>
              </a:lnSpc>
            </a:pPr>
            <a:r>
              <a:rPr lang="en-US" sz="7200" b="1">
                <a:solidFill>
                  <a:srgbClr val="FF0000"/>
                </a:solidFill>
                <a:latin typeface="Roboto Bold"/>
                <a:ea typeface="Roboto Bold"/>
                <a:cs typeface="Roboto Bold"/>
                <a:sym typeface="Roboto Bold"/>
              </a:rPr>
              <a:t>                   Challenges Faced</a:t>
            </a:r>
          </a:p>
        </p:txBody>
      </p:sp>
      <p:sp>
        <p:nvSpPr>
          <p:cNvPr id="4" name="TextBox 4"/>
          <p:cNvSpPr txBox="1"/>
          <p:nvPr/>
        </p:nvSpPr>
        <p:spPr>
          <a:xfrm>
            <a:off x="1028700" y="4254395"/>
            <a:ext cx="16759625" cy="4902708"/>
          </a:xfrm>
          <a:prstGeom prst="rect">
            <a:avLst/>
          </a:prstGeom>
        </p:spPr>
        <p:txBody>
          <a:bodyPr lIns="0" tIns="0" rIns="0" bIns="0" rtlCol="0" anchor="t">
            <a:spAutoFit/>
          </a:bodyPr>
          <a:lstStyle/>
          <a:p>
            <a:pPr marL="651510" lvl="1" indent="-325755" algn="l">
              <a:lnSpc>
                <a:spcPts val="5616"/>
              </a:lnSpc>
              <a:buFont typeface="Arial"/>
              <a:buChar char="•"/>
            </a:pPr>
            <a:r>
              <a:rPr lang="en-US" sz="3600" u="sng" spc="74">
                <a:solidFill>
                  <a:srgbClr val="B57001">
                    <a:alpha val="60000"/>
                  </a:srgbClr>
                </a:solidFill>
                <a:latin typeface="Roboto"/>
                <a:ea typeface="Roboto"/>
                <a:cs typeface="Roboto"/>
                <a:sym typeface="Roboto"/>
                <a:hlinkClick r:id="rId2" action="ppaction://hlinksldjump"/>
              </a:rPr>
              <a:t>https://chatgpt.com/share/67595009-93f0-8012-95a2-4903bc110617M</a:t>
            </a:r>
          </a:p>
          <a:p>
            <a:pPr marL="651510" lvl="1" indent="-325755" algn="l">
              <a:lnSpc>
                <a:spcPts val="5616"/>
              </a:lnSpc>
              <a:buFont typeface="Arial"/>
              <a:buChar char="•"/>
            </a:pPr>
            <a:r>
              <a:rPr lang="en-US" sz="3600" u="sng" spc="74">
                <a:solidFill>
                  <a:srgbClr val="B57001">
                    <a:alpha val="60000"/>
                  </a:srgbClr>
                </a:solidFill>
                <a:latin typeface="Roboto"/>
                <a:ea typeface="Roboto"/>
                <a:cs typeface="Roboto"/>
                <a:sym typeface="Roboto"/>
                <a:hlinkClick r:id="rId2" action="ppaction://hlinksldjump"/>
              </a:rPr>
              <a:t>https://chatgpt.com/share/67595022-2dbc-8012-bbac-66441c0ed5f9</a:t>
            </a:r>
          </a:p>
          <a:p>
            <a:pPr marL="651510" lvl="1" indent="-325755" algn="l">
              <a:lnSpc>
                <a:spcPts val="5616"/>
              </a:lnSpc>
              <a:buFont typeface="Arial"/>
              <a:buChar char="•"/>
            </a:pPr>
            <a:r>
              <a:rPr lang="en-US" sz="3600" u="sng" spc="74">
                <a:solidFill>
                  <a:srgbClr val="B57001">
                    <a:alpha val="60000"/>
                  </a:srgbClr>
                </a:solidFill>
                <a:latin typeface="Roboto"/>
                <a:ea typeface="Roboto"/>
                <a:cs typeface="Roboto"/>
                <a:sym typeface="Roboto"/>
                <a:hlinkClick r:id="rId2" action="ppaction://hlinksldjump"/>
              </a:rPr>
              <a:t>https://chatgpt.com/share/6759507f-21d4-8012-b38c-eff62b7aeb01</a:t>
            </a:r>
          </a:p>
          <a:p>
            <a:pPr marL="651510" lvl="1" indent="-325755" algn="l">
              <a:lnSpc>
                <a:spcPts val="5616"/>
              </a:lnSpc>
              <a:buFont typeface="Arial"/>
              <a:buChar char="•"/>
            </a:pPr>
            <a:r>
              <a:rPr lang="en-US" sz="3600" u="sng" spc="74">
                <a:solidFill>
                  <a:srgbClr val="B57001">
                    <a:alpha val="60000"/>
                  </a:srgbClr>
                </a:solidFill>
                <a:latin typeface="Roboto"/>
                <a:ea typeface="Roboto"/>
                <a:cs typeface="Roboto"/>
                <a:sym typeface="Roboto"/>
                <a:hlinkClick r:id="rId2" action="ppaction://hlinksldjump"/>
              </a:rPr>
              <a:t>https://chatgpt.com/share/67595050-22bc-8012-9fa7-5ced28933049</a:t>
            </a:r>
          </a:p>
          <a:p>
            <a:pPr marL="651510" lvl="1" indent="-325755" algn="l">
              <a:lnSpc>
                <a:spcPts val="5616"/>
              </a:lnSpc>
            </a:pPr>
            <a:endParaRPr lang="en-US" sz="3600" u="sng" spc="74">
              <a:solidFill>
                <a:srgbClr val="B57001">
                  <a:alpha val="60000"/>
                </a:srgbClr>
              </a:solidFill>
              <a:latin typeface="Roboto"/>
              <a:ea typeface="Roboto"/>
              <a:cs typeface="Roboto"/>
              <a:sym typeface="Roboto"/>
              <a:hlinkClick r:id="rId2" action="ppaction://hlinksldjump"/>
            </a:endParaRPr>
          </a:p>
          <a:p>
            <a:pPr marL="651510" lvl="1" indent="-325755" algn="l">
              <a:lnSpc>
                <a:spcPts val="5616"/>
              </a:lnSpc>
            </a:pPr>
            <a:endParaRPr lang="en-US" sz="3600" u="sng" spc="74">
              <a:solidFill>
                <a:srgbClr val="B57001">
                  <a:alpha val="60000"/>
                </a:srgbClr>
              </a:solidFill>
              <a:latin typeface="Roboto"/>
              <a:ea typeface="Roboto"/>
              <a:cs typeface="Roboto"/>
              <a:sym typeface="Roboto"/>
              <a:hlinkClick r:id="rId2" action="ppaction://hlinksldjump"/>
            </a:endParaRPr>
          </a:p>
          <a:p>
            <a:pPr marL="651510" lvl="1" indent="-325755" algn="l">
              <a:lnSpc>
                <a:spcPts val="5616"/>
              </a:lnSpc>
            </a:pPr>
            <a:endParaRPr lang="en-US" sz="3600" u="sng" spc="74">
              <a:solidFill>
                <a:srgbClr val="B57001">
                  <a:alpha val="60000"/>
                </a:srgbClr>
              </a:solidFill>
              <a:latin typeface="Roboto"/>
              <a:ea typeface="Roboto"/>
              <a:cs typeface="Roboto"/>
              <a:sym typeface="Roboto"/>
              <a:hlinkClick r:id="rId2" action="ppaction://hlinksldjump"/>
            </a:endParaRPr>
          </a:p>
        </p:txBody>
      </p:sp>
      <p:sp>
        <p:nvSpPr>
          <p:cNvPr id="5" name="Freeform 5"/>
          <p:cNvSpPr/>
          <p:nvPr/>
        </p:nvSpPr>
        <p:spPr>
          <a:xfrm>
            <a:off x="14534719" y="327045"/>
            <a:ext cx="3753281" cy="1994937"/>
          </a:xfrm>
          <a:custGeom>
            <a:avLst/>
            <a:gdLst/>
            <a:ahLst/>
            <a:cxnLst/>
            <a:rect l="l" t="t" r="r" b="b"/>
            <a:pathLst>
              <a:path w="3753281" h="1994937">
                <a:moveTo>
                  <a:pt x="0" y="0"/>
                </a:moveTo>
                <a:lnTo>
                  <a:pt x="3753281" y="0"/>
                </a:lnTo>
                <a:lnTo>
                  <a:pt x="3753281" y="1994937"/>
                </a:lnTo>
                <a:lnTo>
                  <a:pt x="0" y="19949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Freeform 6"/>
          <p:cNvSpPr/>
          <p:nvPr/>
        </p:nvSpPr>
        <p:spPr>
          <a:xfrm>
            <a:off x="-204871" y="327045"/>
            <a:ext cx="3753281" cy="1994937"/>
          </a:xfrm>
          <a:custGeom>
            <a:avLst/>
            <a:gdLst/>
            <a:ahLst/>
            <a:cxnLst/>
            <a:rect l="l" t="t" r="r" b="b"/>
            <a:pathLst>
              <a:path w="3753281" h="1994937">
                <a:moveTo>
                  <a:pt x="0" y="0"/>
                </a:moveTo>
                <a:lnTo>
                  <a:pt x="3753281" y="0"/>
                </a:lnTo>
                <a:lnTo>
                  <a:pt x="3753281" y="1994937"/>
                </a:lnTo>
                <a:lnTo>
                  <a:pt x="0" y="199493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Tree>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DAE3E3"/>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spTree>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DAE3E3"/>
        </a:solidFill>
        <a:effectLst/>
      </p:bgPr>
    </p:bg>
    <p:spTree>
      <p:nvGrpSpPr>
        <p:cNvPr id="1" name=""/>
        <p:cNvGrpSpPr/>
        <p:nvPr/>
      </p:nvGrpSpPr>
      <p:grpSpPr>
        <a:xfrm>
          <a:off x="0" y="0"/>
          <a:ext cx="0" cy="0"/>
          <a:chOff x="0" y="0"/>
          <a:chExt cx="0" cy="0"/>
        </a:xfrm>
      </p:grpSpPr>
      <p:sp>
        <p:nvSpPr>
          <p:cNvPr id="2" name="AutoShape 2"/>
          <p:cNvSpPr/>
          <p:nvPr/>
        </p:nvSpPr>
        <p:spPr>
          <a:xfrm rot="5419655">
            <a:off x="14626648" y="2027893"/>
            <a:ext cx="3331823" cy="0"/>
          </a:xfrm>
          <a:prstGeom prst="line">
            <a:avLst/>
          </a:prstGeom>
          <a:ln w="9525" cap="rnd">
            <a:solidFill>
              <a:srgbClr val="FFFFFF"/>
            </a:solidFill>
            <a:prstDash val="solid"/>
            <a:headEnd type="none" w="sm" len="sm"/>
            <a:tailEnd type="none" w="sm" len="sm"/>
          </a:ln>
        </p:spPr>
      </p:sp>
      <p:sp>
        <p:nvSpPr>
          <p:cNvPr id="3" name="AutoShape 3"/>
          <p:cNvSpPr/>
          <p:nvPr/>
        </p:nvSpPr>
        <p:spPr>
          <a:xfrm rot="10775384">
            <a:off x="14628618" y="2360062"/>
            <a:ext cx="2660518" cy="0"/>
          </a:xfrm>
          <a:prstGeom prst="line">
            <a:avLst/>
          </a:prstGeom>
          <a:ln w="9525" cap="rnd">
            <a:solidFill>
              <a:srgbClr val="FFFFFF"/>
            </a:solidFill>
            <a:prstDash val="solid"/>
            <a:headEnd type="none" w="sm" len="sm"/>
            <a:tailEnd type="none" w="sm" len="sm"/>
          </a:ln>
        </p:spPr>
      </p:sp>
      <p:grpSp>
        <p:nvGrpSpPr>
          <p:cNvPr id="4" name="Group 4"/>
          <p:cNvGrpSpPr/>
          <p:nvPr/>
        </p:nvGrpSpPr>
        <p:grpSpPr>
          <a:xfrm rot="-5400000">
            <a:off x="15950112" y="869424"/>
            <a:ext cx="1500923" cy="1500922"/>
            <a:chOff x="0" y="0"/>
            <a:chExt cx="2001230" cy="2001230"/>
          </a:xfrm>
        </p:grpSpPr>
        <p:sp>
          <p:nvSpPr>
            <p:cNvPr id="5" name="Freeform 5"/>
            <p:cNvSpPr/>
            <p:nvPr/>
          </p:nvSpPr>
          <p:spPr>
            <a:xfrm>
              <a:off x="0" y="0"/>
              <a:ext cx="1988566" cy="1988566"/>
            </a:xfrm>
            <a:custGeom>
              <a:avLst/>
              <a:gdLst/>
              <a:ahLst/>
              <a:cxnLst/>
              <a:rect l="l" t="t" r="r" b="b"/>
              <a:pathLst>
                <a:path w="1988566" h="1988566">
                  <a:moveTo>
                    <a:pt x="0" y="1988566"/>
                  </a:moveTo>
                  <a:lnTo>
                    <a:pt x="0" y="12700"/>
                  </a:lnTo>
                  <a:cubicBezTo>
                    <a:pt x="0" y="5715"/>
                    <a:pt x="5715" y="0"/>
                    <a:pt x="12700" y="0"/>
                  </a:cubicBezTo>
                  <a:lnTo>
                    <a:pt x="1988566" y="0"/>
                  </a:lnTo>
                  <a:lnTo>
                    <a:pt x="1988566" y="25400"/>
                  </a:lnTo>
                  <a:lnTo>
                    <a:pt x="12700" y="25400"/>
                  </a:lnTo>
                  <a:lnTo>
                    <a:pt x="12700" y="12700"/>
                  </a:lnTo>
                  <a:lnTo>
                    <a:pt x="25400" y="12700"/>
                  </a:lnTo>
                  <a:lnTo>
                    <a:pt x="25400" y="1988566"/>
                  </a:lnTo>
                  <a:close/>
                </a:path>
              </a:pathLst>
            </a:custGeom>
            <a:solidFill>
              <a:srgbClr val="FFFFFF"/>
            </a:solidFill>
          </p:spPr>
        </p:sp>
      </p:grpSp>
      <p:grpSp>
        <p:nvGrpSpPr>
          <p:cNvPr id="6" name="Group 6"/>
          <p:cNvGrpSpPr/>
          <p:nvPr/>
        </p:nvGrpSpPr>
        <p:grpSpPr>
          <a:xfrm rot="-5400000">
            <a:off x="16601508" y="790413"/>
            <a:ext cx="928534" cy="928534"/>
            <a:chOff x="0" y="0"/>
            <a:chExt cx="1238046" cy="1238046"/>
          </a:xfrm>
        </p:grpSpPr>
        <p:sp>
          <p:nvSpPr>
            <p:cNvPr id="7" name="Freeform 7"/>
            <p:cNvSpPr/>
            <p:nvPr/>
          </p:nvSpPr>
          <p:spPr>
            <a:xfrm>
              <a:off x="0" y="0"/>
              <a:ext cx="1225296" cy="1225296"/>
            </a:xfrm>
            <a:custGeom>
              <a:avLst/>
              <a:gdLst/>
              <a:ahLst/>
              <a:cxnLst/>
              <a:rect l="l" t="t" r="r" b="b"/>
              <a:pathLst>
                <a:path w="1225296" h="1225296">
                  <a:moveTo>
                    <a:pt x="0" y="1225296"/>
                  </a:moveTo>
                  <a:lnTo>
                    <a:pt x="0" y="12700"/>
                  </a:lnTo>
                  <a:cubicBezTo>
                    <a:pt x="0" y="5715"/>
                    <a:pt x="5715" y="0"/>
                    <a:pt x="12700" y="0"/>
                  </a:cubicBezTo>
                  <a:lnTo>
                    <a:pt x="1225296" y="0"/>
                  </a:lnTo>
                  <a:lnTo>
                    <a:pt x="1225296" y="25400"/>
                  </a:lnTo>
                  <a:lnTo>
                    <a:pt x="12700" y="25400"/>
                  </a:lnTo>
                  <a:lnTo>
                    <a:pt x="12700" y="12700"/>
                  </a:lnTo>
                  <a:lnTo>
                    <a:pt x="25400" y="12700"/>
                  </a:lnTo>
                  <a:lnTo>
                    <a:pt x="25400" y="1225296"/>
                  </a:lnTo>
                  <a:close/>
                </a:path>
              </a:pathLst>
            </a:custGeom>
            <a:solidFill>
              <a:srgbClr val="FFFFFF"/>
            </a:solidFill>
          </p:spPr>
        </p:sp>
      </p:grpSp>
      <p:sp>
        <p:nvSpPr>
          <p:cNvPr id="8" name="AutoShape 8"/>
          <p:cNvSpPr/>
          <p:nvPr/>
        </p:nvSpPr>
        <p:spPr>
          <a:xfrm rot="78979">
            <a:off x="842610" y="2699247"/>
            <a:ext cx="829269" cy="0"/>
          </a:xfrm>
          <a:prstGeom prst="line">
            <a:avLst/>
          </a:prstGeom>
          <a:ln w="9525" cap="rnd">
            <a:solidFill>
              <a:srgbClr val="FFFFFF"/>
            </a:solidFill>
            <a:prstDash val="solid"/>
            <a:headEnd type="none" w="sm" len="sm"/>
            <a:tailEnd type="none" w="sm" len="sm"/>
          </a:ln>
        </p:spPr>
      </p:sp>
      <p:sp>
        <p:nvSpPr>
          <p:cNvPr id="9" name="AutoShape 9"/>
          <p:cNvSpPr/>
          <p:nvPr/>
        </p:nvSpPr>
        <p:spPr>
          <a:xfrm rot="5419655">
            <a:off x="14601679" y="8301826"/>
            <a:ext cx="3331823" cy="0"/>
          </a:xfrm>
          <a:prstGeom prst="line">
            <a:avLst/>
          </a:prstGeom>
          <a:ln w="9525" cap="rnd">
            <a:solidFill>
              <a:srgbClr val="FFFFFF"/>
            </a:solidFill>
            <a:prstDash val="solid"/>
            <a:headEnd type="none" w="sm" len="sm"/>
            <a:tailEnd type="none" w="sm" len="sm"/>
          </a:ln>
        </p:spPr>
      </p:sp>
      <p:sp>
        <p:nvSpPr>
          <p:cNvPr id="10" name="AutoShape 10"/>
          <p:cNvSpPr/>
          <p:nvPr/>
        </p:nvSpPr>
        <p:spPr>
          <a:xfrm rot="10775384">
            <a:off x="14603649" y="7969657"/>
            <a:ext cx="2660518" cy="0"/>
          </a:xfrm>
          <a:prstGeom prst="line">
            <a:avLst/>
          </a:prstGeom>
          <a:ln w="9525" cap="rnd">
            <a:solidFill>
              <a:srgbClr val="FFFFFF"/>
            </a:solidFill>
            <a:prstDash val="solid"/>
            <a:headEnd type="none" w="sm" len="sm"/>
            <a:tailEnd type="none" w="sm" len="sm"/>
          </a:ln>
        </p:spPr>
      </p:sp>
      <p:grpSp>
        <p:nvGrpSpPr>
          <p:cNvPr id="11" name="Group 11"/>
          <p:cNvGrpSpPr/>
          <p:nvPr/>
        </p:nvGrpSpPr>
        <p:grpSpPr>
          <a:xfrm rot="5400000">
            <a:off x="15925143" y="7959372"/>
            <a:ext cx="1500923" cy="1500922"/>
            <a:chOff x="0" y="0"/>
            <a:chExt cx="2001230" cy="2001230"/>
          </a:xfrm>
        </p:grpSpPr>
        <p:sp>
          <p:nvSpPr>
            <p:cNvPr id="12" name="Freeform 12"/>
            <p:cNvSpPr/>
            <p:nvPr/>
          </p:nvSpPr>
          <p:spPr>
            <a:xfrm>
              <a:off x="0" y="12700"/>
              <a:ext cx="1988566" cy="1988566"/>
            </a:xfrm>
            <a:custGeom>
              <a:avLst/>
              <a:gdLst/>
              <a:ahLst/>
              <a:cxnLst/>
              <a:rect l="l" t="t" r="r" b="b"/>
              <a:pathLst>
                <a:path w="1988566" h="1988566">
                  <a:moveTo>
                    <a:pt x="25400" y="0"/>
                  </a:moveTo>
                  <a:lnTo>
                    <a:pt x="25400" y="1975866"/>
                  </a:lnTo>
                  <a:lnTo>
                    <a:pt x="12700" y="1975866"/>
                  </a:lnTo>
                  <a:lnTo>
                    <a:pt x="12700" y="1963166"/>
                  </a:lnTo>
                  <a:lnTo>
                    <a:pt x="1988566" y="1963166"/>
                  </a:lnTo>
                  <a:lnTo>
                    <a:pt x="1988566" y="1988566"/>
                  </a:lnTo>
                  <a:lnTo>
                    <a:pt x="12700" y="1988566"/>
                  </a:lnTo>
                  <a:cubicBezTo>
                    <a:pt x="5715" y="1988566"/>
                    <a:pt x="0" y="1982851"/>
                    <a:pt x="0" y="1975866"/>
                  </a:cubicBezTo>
                  <a:lnTo>
                    <a:pt x="0" y="0"/>
                  </a:lnTo>
                  <a:close/>
                </a:path>
              </a:pathLst>
            </a:custGeom>
            <a:solidFill>
              <a:srgbClr val="FFFFFF"/>
            </a:solidFill>
          </p:spPr>
        </p:sp>
      </p:grpSp>
      <p:grpSp>
        <p:nvGrpSpPr>
          <p:cNvPr id="13" name="Group 13"/>
          <p:cNvGrpSpPr/>
          <p:nvPr/>
        </p:nvGrpSpPr>
        <p:grpSpPr>
          <a:xfrm rot="5400000">
            <a:off x="16576539" y="8610771"/>
            <a:ext cx="928534" cy="928534"/>
            <a:chOff x="0" y="0"/>
            <a:chExt cx="1238046" cy="1238046"/>
          </a:xfrm>
        </p:grpSpPr>
        <p:sp>
          <p:nvSpPr>
            <p:cNvPr id="14" name="Freeform 14"/>
            <p:cNvSpPr/>
            <p:nvPr/>
          </p:nvSpPr>
          <p:spPr>
            <a:xfrm>
              <a:off x="0" y="12700"/>
              <a:ext cx="1225296" cy="1225296"/>
            </a:xfrm>
            <a:custGeom>
              <a:avLst/>
              <a:gdLst/>
              <a:ahLst/>
              <a:cxnLst/>
              <a:rect l="l" t="t" r="r" b="b"/>
              <a:pathLst>
                <a:path w="1225296" h="1225296">
                  <a:moveTo>
                    <a:pt x="25400" y="0"/>
                  </a:moveTo>
                  <a:lnTo>
                    <a:pt x="25400" y="1212596"/>
                  </a:lnTo>
                  <a:lnTo>
                    <a:pt x="12700" y="1212596"/>
                  </a:lnTo>
                  <a:lnTo>
                    <a:pt x="12700" y="1199896"/>
                  </a:lnTo>
                  <a:lnTo>
                    <a:pt x="1225296" y="1199896"/>
                  </a:lnTo>
                  <a:lnTo>
                    <a:pt x="1225296" y="1225296"/>
                  </a:lnTo>
                  <a:lnTo>
                    <a:pt x="12700" y="1225296"/>
                  </a:lnTo>
                  <a:cubicBezTo>
                    <a:pt x="5715" y="1225296"/>
                    <a:pt x="0" y="1219581"/>
                    <a:pt x="0" y="1212596"/>
                  </a:cubicBezTo>
                  <a:lnTo>
                    <a:pt x="0" y="0"/>
                  </a:lnTo>
                  <a:close/>
                </a:path>
              </a:pathLst>
            </a:custGeom>
            <a:solidFill>
              <a:srgbClr val="FFFFFF"/>
            </a:solidFill>
          </p:spPr>
        </p:sp>
      </p:grpSp>
      <p:sp>
        <p:nvSpPr>
          <p:cNvPr id="15" name="Freeform 15"/>
          <p:cNvSpPr/>
          <p:nvPr/>
        </p:nvSpPr>
        <p:spPr>
          <a:xfrm>
            <a:off x="801345" y="3045995"/>
            <a:ext cx="15899228" cy="6724748"/>
          </a:xfrm>
          <a:custGeom>
            <a:avLst/>
            <a:gdLst/>
            <a:ahLst/>
            <a:cxnLst/>
            <a:rect l="l" t="t" r="r" b="b"/>
            <a:pathLst>
              <a:path w="15899228" h="6724748">
                <a:moveTo>
                  <a:pt x="0" y="0"/>
                </a:moveTo>
                <a:lnTo>
                  <a:pt x="15899228" y="0"/>
                </a:lnTo>
                <a:lnTo>
                  <a:pt x="15899228" y="6724749"/>
                </a:lnTo>
                <a:lnTo>
                  <a:pt x="0" y="6724749"/>
                </a:lnTo>
                <a:lnTo>
                  <a:pt x="0" y="0"/>
                </a:lnTo>
                <a:close/>
              </a:path>
            </a:pathLst>
          </a:custGeom>
          <a:blipFill>
            <a:blip r:embed="rId2"/>
            <a:stretch>
              <a:fillRect b="-11785"/>
            </a:stretch>
          </a:blipFill>
        </p:spPr>
      </p:sp>
      <p:sp>
        <p:nvSpPr>
          <p:cNvPr id="16" name="Freeform 16"/>
          <p:cNvSpPr/>
          <p:nvPr/>
        </p:nvSpPr>
        <p:spPr>
          <a:xfrm>
            <a:off x="8382000" y="1455305"/>
            <a:ext cx="9681824" cy="1394183"/>
          </a:xfrm>
          <a:custGeom>
            <a:avLst/>
            <a:gdLst/>
            <a:ahLst/>
            <a:cxnLst/>
            <a:rect l="l" t="t" r="r" b="b"/>
            <a:pathLst>
              <a:path w="9681824" h="1394183">
                <a:moveTo>
                  <a:pt x="0" y="0"/>
                </a:moveTo>
                <a:lnTo>
                  <a:pt x="9681824" y="0"/>
                </a:lnTo>
                <a:lnTo>
                  <a:pt x="9681824" y="1394183"/>
                </a:lnTo>
                <a:lnTo>
                  <a:pt x="0" y="1394183"/>
                </a:lnTo>
                <a:lnTo>
                  <a:pt x="0" y="0"/>
                </a:lnTo>
                <a:close/>
              </a:path>
            </a:pathLst>
          </a:custGeom>
          <a:blipFill>
            <a:blip r:embed="rId3"/>
            <a:stretch>
              <a:fillRect/>
            </a:stretch>
          </a:blipFill>
        </p:spPr>
      </p:sp>
      <p:sp>
        <p:nvSpPr>
          <p:cNvPr id="17" name="TextBox 17"/>
          <p:cNvSpPr txBox="1"/>
          <p:nvPr/>
        </p:nvSpPr>
        <p:spPr>
          <a:xfrm>
            <a:off x="462612" y="540811"/>
            <a:ext cx="16488909" cy="647700"/>
          </a:xfrm>
          <a:prstGeom prst="rect">
            <a:avLst/>
          </a:prstGeom>
        </p:spPr>
        <p:txBody>
          <a:bodyPr lIns="0" tIns="0" rIns="0" bIns="0" rtlCol="0" anchor="t">
            <a:spAutoFit/>
          </a:bodyPr>
          <a:lstStyle/>
          <a:p>
            <a:pPr algn="l">
              <a:lnSpc>
                <a:spcPts val="5040"/>
              </a:lnSpc>
            </a:pPr>
            <a:r>
              <a:rPr lang="en-US" sz="4200" dirty="0">
                <a:solidFill>
                  <a:srgbClr val="000000"/>
                </a:solidFill>
                <a:latin typeface="Roboto"/>
                <a:ea typeface="Roboto"/>
                <a:cs typeface="Roboto"/>
                <a:sym typeface="Roboto"/>
              </a:rPr>
              <a:t>                          </a:t>
            </a:r>
            <a:r>
              <a:rPr lang="en-US" sz="4200" dirty="0">
                <a:solidFill>
                  <a:srgbClr val="C00000"/>
                </a:solidFill>
                <a:latin typeface="Roboto"/>
                <a:ea typeface="Roboto"/>
                <a:cs typeface="Roboto"/>
                <a:sym typeface="Roboto"/>
              </a:rPr>
              <a:t>OVERALL, VIEW OF THE GIVEN DATA</a:t>
            </a:r>
          </a:p>
        </p:txBody>
      </p:sp>
    </p:spTree>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DAE3E3"/>
        </a:solidFill>
        <a:effectLst/>
      </p:bgPr>
    </p:bg>
    <p:spTree>
      <p:nvGrpSpPr>
        <p:cNvPr id="1" name=""/>
        <p:cNvGrpSpPr/>
        <p:nvPr/>
      </p:nvGrpSpPr>
      <p:grpSpPr>
        <a:xfrm>
          <a:off x="0" y="0"/>
          <a:ext cx="0" cy="0"/>
          <a:chOff x="0" y="0"/>
          <a:chExt cx="0" cy="0"/>
        </a:xfrm>
      </p:grpSpPr>
      <p:sp>
        <p:nvSpPr>
          <p:cNvPr id="2" name="AutoShape 2"/>
          <p:cNvSpPr/>
          <p:nvPr/>
        </p:nvSpPr>
        <p:spPr>
          <a:xfrm rot="5419655">
            <a:off x="14626648" y="2027893"/>
            <a:ext cx="3331823" cy="0"/>
          </a:xfrm>
          <a:prstGeom prst="line">
            <a:avLst/>
          </a:prstGeom>
          <a:ln w="9525" cap="rnd">
            <a:solidFill>
              <a:srgbClr val="FFFFFF"/>
            </a:solidFill>
            <a:prstDash val="solid"/>
            <a:headEnd type="none" w="sm" len="sm"/>
            <a:tailEnd type="none" w="sm" len="sm"/>
          </a:ln>
        </p:spPr>
      </p:sp>
      <p:sp>
        <p:nvSpPr>
          <p:cNvPr id="3" name="AutoShape 3"/>
          <p:cNvSpPr/>
          <p:nvPr/>
        </p:nvSpPr>
        <p:spPr>
          <a:xfrm rot="10775384">
            <a:off x="14628618" y="2360062"/>
            <a:ext cx="2660518" cy="0"/>
          </a:xfrm>
          <a:prstGeom prst="line">
            <a:avLst/>
          </a:prstGeom>
          <a:ln w="9525" cap="rnd">
            <a:solidFill>
              <a:srgbClr val="FFFFFF"/>
            </a:solidFill>
            <a:prstDash val="solid"/>
            <a:headEnd type="none" w="sm" len="sm"/>
            <a:tailEnd type="none" w="sm" len="sm"/>
          </a:ln>
        </p:spPr>
      </p:sp>
      <p:grpSp>
        <p:nvGrpSpPr>
          <p:cNvPr id="4" name="Group 4"/>
          <p:cNvGrpSpPr/>
          <p:nvPr/>
        </p:nvGrpSpPr>
        <p:grpSpPr>
          <a:xfrm rot="-5400000">
            <a:off x="15950112" y="869424"/>
            <a:ext cx="1500923" cy="1500922"/>
            <a:chOff x="0" y="0"/>
            <a:chExt cx="2001230" cy="2001230"/>
          </a:xfrm>
        </p:grpSpPr>
        <p:sp>
          <p:nvSpPr>
            <p:cNvPr id="5" name="Freeform 5"/>
            <p:cNvSpPr/>
            <p:nvPr/>
          </p:nvSpPr>
          <p:spPr>
            <a:xfrm>
              <a:off x="0" y="0"/>
              <a:ext cx="1988566" cy="1988566"/>
            </a:xfrm>
            <a:custGeom>
              <a:avLst/>
              <a:gdLst/>
              <a:ahLst/>
              <a:cxnLst/>
              <a:rect l="l" t="t" r="r" b="b"/>
              <a:pathLst>
                <a:path w="1988566" h="1988566">
                  <a:moveTo>
                    <a:pt x="0" y="1988566"/>
                  </a:moveTo>
                  <a:lnTo>
                    <a:pt x="0" y="12700"/>
                  </a:lnTo>
                  <a:cubicBezTo>
                    <a:pt x="0" y="5715"/>
                    <a:pt x="5715" y="0"/>
                    <a:pt x="12700" y="0"/>
                  </a:cubicBezTo>
                  <a:lnTo>
                    <a:pt x="1988566" y="0"/>
                  </a:lnTo>
                  <a:lnTo>
                    <a:pt x="1988566" y="25400"/>
                  </a:lnTo>
                  <a:lnTo>
                    <a:pt x="12700" y="25400"/>
                  </a:lnTo>
                  <a:lnTo>
                    <a:pt x="12700" y="12700"/>
                  </a:lnTo>
                  <a:lnTo>
                    <a:pt x="25400" y="12700"/>
                  </a:lnTo>
                  <a:lnTo>
                    <a:pt x="25400" y="1988566"/>
                  </a:lnTo>
                  <a:close/>
                </a:path>
              </a:pathLst>
            </a:custGeom>
            <a:solidFill>
              <a:srgbClr val="FFFFFF"/>
            </a:solidFill>
          </p:spPr>
        </p:sp>
      </p:grpSp>
      <p:grpSp>
        <p:nvGrpSpPr>
          <p:cNvPr id="6" name="Group 6"/>
          <p:cNvGrpSpPr/>
          <p:nvPr/>
        </p:nvGrpSpPr>
        <p:grpSpPr>
          <a:xfrm rot="-5400000">
            <a:off x="16601508" y="790413"/>
            <a:ext cx="928534" cy="928534"/>
            <a:chOff x="0" y="0"/>
            <a:chExt cx="1238046" cy="1238046"/>
          </a:xfrm>
        </p:grpSpPr>
        <p:sp>
          <p:nvSpPr>
            <p:cNvPr id="7" name="Freeform 7"/>
            <p:cNvSpPr/>
            <p:nvPr/>
          </p:nvSpPr>
          <p:spPr>
            <a:xfrm>
              <a:off x="0" y="0"/>
              <a:ext cx="1225296" cy="1225296"/>
            </a:xfrm>
            <a:custGeom>
              <a:avLst/>
              <a:gdLst/>
              <a:ahLst/>
              <a:cxnLst/>
              <a:rect l="l" t="t" r="r" b="b"/>
              <a:pathLst>
                <a:path w="1225296" h="1225296">
                  <a:moveTo>
                    <a:pt x="0" y="1225296"/>
                  </a:moveTo>
                  <a:lnTo>
                    <a:pt x="0" y="12700"/>
                  </a:lnTo>
                  <a:cubicBezTo>
                    <a:pt x="0" y="5715"/>
                    <a:pt x="5715" y="0"/>
                    <a:pt x="12700" y="0"/>
                  </a:cubicBezTo>
                  <a:lnTo>
                    <a:pt x="1225296" y="0"/>
                  </a:lnTo>
                  <a:lnTo>
                    <a:pt x="1225296" y="25400"/>
                  </a:lnTo>
                  <a:lnTo>
                    <a:pt x="12700" y="25400"/>
                  </a:lnTo>
                  <a:lnTo>
                    <a:pt x="12700" y="12700"/>
                  </a:lnTo>
                  <a:lnTo>
                    <a:pt x="25400" y="12700"/>
                  </a:lnTo>
                  <a:lnTo>
                    <a:pt x="25400" y="1225296"/>
                  </a:lnTo>
                  <a:close/>
                </a:path>
              </a:pathLst>
            </a:custGeom>
            <a:solidFill>
              <a:srgbClr val="FFFFFF"/>
            </a:solidFill>
          </p:spPr>
        </p:sp>
      </p:grpSp>
      <p:sp>
        <p:nvSpPr>
          <p:cNvPr id="8" name="AutoShape 8"/>
          <p:cNvSpPr/>
          <p:nvPr/>
        </p:nvSpPr>
        <p:spPr>
          <a:xfrm rot="78979">
            <a:off x="842610" y="2699247"/>
            <a:ext cx="829269" cy="0"/>
          </a:xfrm>
          <a:prstGeom prst="line">
            <a:avLst/>
          </a:prstGeom>
          <a:ln w="9525" cap="rnd">
            <a:solidFill>
              <a:srgbClr val="FFFFFF"/>
            </a:solidFill>
            <a:prstDash val="solid"/>
            <a:headEnd type="none" w="sm" len="sm"/>
            <a:tailEnd type="none" w="sm" len="sm"/>
          </a:ln>
        </p:spPr>
      </p:sp>
      <p:sp>
        <p:nvSpPr>
          <p:cNvPr id="9" name="AutoShape 9"/>
          <p:cNvSpPr/>
          <p:nvPr/>
        </p:nvSpPr>
        <p:spPr>
          <a:xfrm rot="5419655">
            <a:off x="14601679" y="8301826"/>
            <a:ext cx="3331823" cy="0"/>
          </a:xfrm>
          <a:prstGeom prst="line">
            <a:avLst/>
          </a:prstGeom>
          <a:ln w="9525" cap="rnd">
            <a:solidFill>
              <a:srgbClr val="FFFFFF"/>
            </a:solidFill>
            <a:prstDash val="solid"/>
            <a:headEnd type="none" w="sm" len="sm"/>
            <a:tailEnd type="none" w="sm" len="sm"/>
          </a:ln>
        </p:spPr>
      </p:sp>
      <p:sp>
        <p:nvSpPr>
          <p:cNvPr id="10" name="AutoShape 10"/>
          <p:cNvSpPr/>
          <p:nvPr/>
        </p:nvSpPr>
        <p:spPr>
          <a:xfrm rot="10775384">
            <a:off x="14603649" y="7969657"/>
            <a:ext cx="2660518" cy="0"/>
          </a:xfrm>
          <a:prstGeom prst="line">
            <a:avLst/>
          </a:prstGeom>
          <a:ln w="9525" cap="rnd">
            <a:solidFill>
              <a:srgbClr val="FFFFFF"/>
            </a:solidFill>
            <a:prstDash val="solid"/>
            <a:headEnd type="none" w="sm" len="sm"/>
            <a:tailEnd type="none" w="sm" len="sm"/>
          </a:ln>
        </p:spPr>
      </p:sp>
      <p:grpSp>
        <p:nvGrpSpPr>
          <p:cNvPr id="11" name="Group 11"/>
          <p:cNvGrpSpPr/>
          <p:nvPr/>
        </p:nvGrpSpPr>
        <p:grpSpPr>
          <a:xfrm rot="5400000">
            <a:off x="15925143" y="7959372"/>
            <a:ext cx="1500923" cy="1500922"/>
            <a:chOff x="0" y="0"/>
            <a:chExt cx="2001230" cy="2001230"/>
          </a:xfrm>
        </p:grpSpPr>
        <p:sp>
          <p:nvSpPr>
            <p:cNvPr id="12" name="Freeform 12"/>
            <p:cNvSpPr/>
            <p:nvPr/>
          </p:nvSpPr>
          <p:spPr>
            <a:xfrm>
              <a:off x="0" y="12700"/>
              <a:ext cx="1988566" cy="1988566"/>
            </a:xfrm>
            <a:custGeom>
              <a:avLst/>
              <a:gdLst/>
              <a:ahLst/>
              <a:cxnLst/>
              <a:rect l="l" t="t" r="r" b="b"/>
              <a:pathLst>
                <a:path w="1988566" h="1988566">
                  <a:moveTo>
                    <a:pt x="25400" y="0"/>
                  </a:moveTo>
                  <a:lnTo>
                    <a:pt x="25400" y="1975866"/>
                  </a:lnTo>
                  <a:lnTo>
                    <a:pt x="12700" y="1975866"/>
                  </a:lnTo>
                  <a:lnTo>
                    <a:pt x="12700" y="1963166"/>
                  </a:lnTo>
                  <a:lnTo>
                    <a:pt x="1988566" y="1963166"/>
                  </a:lnTo>
                  <a:lnTo>
                    <a:pt x="1988566" y="1988566"/>
                  </a:lnTo>
                  <a:lnTo>
                    <a:pt x="12700" y="1988566"/>
                  </a:lnTo>
                  <a:cubicBezTo>
                    <a:pt x="5715" y="1988566"/>
                    <a:pt x="0" y="1982851"/>
                    <a:pt x="0" y="1975866"/>
                  </a:cubicBezTo>
                  <a:lnTo>
                    <a:pt x="0" y="0"/>
                  </a:lnTo>
                  <a:close/>
                </a:path>
              </a:pathLst>
            </a:custGeom>
            <a:solidFill>
              <a:srgbClr val="FFFFFF"/>
            </a:solidFill>
          </p:spPr>
        </p:sp>
      </p:grpSp>
      <p:grpSp>
        <p:nvGrpSpPr>
          <p:cNvPr id="13" name="Group 13"/>
          <p:cNvGrpSpPr/>
          <p:nvPr/>
        </p:nvGrpSpPr>
        <p:grpSpPr>
          <a:xfrm rot="5400000">
            <a:off x="16576539" y="8610771"/>
            <a:ext cx="928534" cy="928534"/>
            <a:chOff x="0" y="0"/>
            <a:chExt cx="1238046" cy="1238046"/>
          </a:xfrm>
        </p:grpSpPr>
        <p:sp>
          <p:nvSpPr>
            <p:cNvPr id="14" name="Freeform 14"/>
            <p:cNvSpPr/>
            <p:nvPr/>
          </p:nvSpPr>
          <p:spPr>
            <a:xfrm>
              <a:off x="0" y="12700"/>
              <a:ext cx="1225296" cy="1225296"/>
            </a:xfrm>
            <a:custGeom>
              <a:avLst/>
              <a:gdLst/>
              <a:ahLst/>
              <a:cxnLst/>
              <a:rect l="l" t="t" r="r" b="b"/>
              <a:pathLst>
                <a:path w="1225296" h="1225296">
                  <a:moveTo>
                    <a:pt x="25400" y="0"/>
                  </a:moveTo>
                  <a:lnTo>
                    <a:pt x="25400" y="1212596"/>
                  </a:lnTo>
                  <a:lnTo>
                    <a:pt x="12700" y="1212596"/>
                  </a:lnTo>
                  <a:lnTo>
                    <a:pt x="12700" y="1199896"/>
                  </a:lnTo>
                  <a:lnTo>
                    <a:pt x="1225296" y="1199896"/>
                  </a:lnTo>
                  <a:lnTo>
                    <a:pt x="1225296" y="1225296"/>
                  </a:lnTo>
                  <a:lnTo>
                    <a:pt x="12700" y="1225296"/>
                  </a:lnTo>
                  <a:cubicBezTo>
                    <a:pt x="5715" y="1225296"/>
                    <a:pt x="0" y="1219581"/>
                    <a:pt x="0" y="1212596"/>
                  </a:cubicBezTo>
                  <a:lnTo>
                    <a:pt x="0" y="0"/>
                  </a:lnTo>
                  <a:close/>
                </a:path>
              </a:pathLst>
            </a:custGeom>
            <a:solidFill>
              <a:srgbClr val="FFFFFF"/>
            </a:solidFill>
          </p:spPr>
        </p:sp>
      </p:grpSp>
      <p:sp>
        <p:nvSpPr>
          <p:cNvPr id="15" name="Freeform 15"/>
          <p:cNvSpPr/>
          <p:nvPr/>
        </p:nvSpPr>
        <p:spPr>
          <a:xfrm>
            <a:off x="11070051" y="631588"/>
            <a:ext cx="6435022" cy="9023824"/>
          </a:xfrm>
          <a:custGeom>
            <a:avLst/>
            <a:gdLst/>
            <a:ahLst/>
            <a:cxnLst/>
            <a:rect l="l" t="t" r="r" b="b"/>
            <a:pathLst>
              <a:path w="6435022" h="9023824">
                <a:moveTo>
                  <a:pt x="0" y="0"/>
                </a:moveTo>
                <a:lnTo>
                  <a:pt x="6435022" y="0"/>
                </a:lnTo>
                <a:lnTo>
                  <a:pt x="6435022" y="9023824"/>
                </a:lnTo>
                <a:lnTo>
                  <a:pt x="0" y="9023824"/>
                </a:lnTo>
                <a:lnTo>
                  <a:pt x="0" y="0"/>
                </a:lnTo>
                <a:close/>
              </a:path>
            </a:pathLst>
          </a:custGeom>
          <a:blipFill>
            <a:blip r:embed="rId2"/>
            <a:stretch>
              <a:fillRect/>
            </a:stretch>
          </a:blipFill>
        </p:spPr>
      </p:sp>
      <p:sp>
        <p:nvSpPr>
          <p:cNvPr id="16" name="TextBox 16"/>
          <p:cNvSpPr txBox="1"/>
          <p:nvPr/>
        </p:nvSpPr>
        <p:spPr>
          <a:xfrm>
            <a:off x="536359" y="1233700"/>
            <a:ext cx="12880142" cy="819150"/>
          </a:xfrm>
          <a:prstGeom prst="rect">
            <a:avLst/>
          </a:prstGeom>
        </p:spPr>
        <p:txBody>
          <a:bodyPr lIns="0" tIns="0" rIns="0" bIns="0" rtlCol="0" anchor="t">
            <a:spAutoFit/>
          </a:bodyPr>
          <a:lstStyle/>
          <a:p>
            <a:pPr algn="l">
              <a:lnSpc>
                <a:spcPts val="6480"/>
              </a:lnSpc>
            </a:pPr>
            <a:r>
              <a:rPr lang="en-US" sz="5400">
                <a:solidFill>
                  <a:srgbClr val="C00000"/>
                </a:solidFill>
                <a:latin typeface="Roboto"/>
                <a:ea typeface="Roboto"/>
                <a:cs typeface="Roboto"/>
                <a:sym typeface="Roboto"/>
              </a:rPr>
              <a:t>                         Missing values</a:t>
            </a:r>
          </a:p>
        </p:txBody>
      </p:sp>
      <p:sp>
        <p:nvSpPr>
          <p:cNvPr id="17" name="TextBox 17"/>
          <p:cNvSpPr txBox="1"/>
          <p:nvPr/>
        </p:nvSpPr>
        <p:spPr>
          <a:xfrm>
            <a:off x="1028700" y="2269574"/>
            <a:ext cx="11092427" cy="4487800"/>
          </a:xfrm>
          <a:prstGeom prst="rect">
            <a:avLst/>
          </a:prstGeom>
        </p:spPr>
        <p:txBody>
          <a:bodyPr lIns="0" tIns="0" rIns="0" bIns="0" rtlCol="0" anchor="t">
            <a:spAutoFit/>
          </a:bodyPr>
          <a:lstStyle/>
          <a:p>
            <a:pPr algn="l">
              <a:lnSpc>
                <a:spcPts val="5147"/>
              </a:lnSpc>
            </a:pPr>
            <a:endParaRPr/>
          </a:p>
          <a:p>
            <a:pPr algn="l">
              <a:lnSpc>
                <a:spcPts val="5147"/>
              </a:lnSpc>
            </a:pPr>
            <a:r>
              <a:rPr lang="en-US" sz="3299" spc="91">
                <a:solidFill>
                  <a:srgbClr val="000000"/>
                </a:solidFill>
                <a:latin typeface="Lora"/>
                <a:ea typeface="Lora"/>
                <a:cs typeface="Lora"/>
                <a:sym typeface="Lora"/>
              </a:rPr>
              <a:t>                                              </a:t>
            </a:r>
          </a:p>
          <a:p>
            <a:pPr algn="l">
              <a:lnSpc>
                <a:spcPts val="5147"/>
              </a:lnSpc>
            </a:pPr>
            <a:r>
              <a:rPr lang="en-US" sz="3299" b="1" spc="91">
                <a:solidFill>
                  <a:srgbClr val="000000"/>
                </a:solidFill>
                <a:latin typeface="Lora Bold"/>
                <a:ea typeface="Lora Bold"/>
                <a:cs typeface="Lora Bold"/>
                <a:sym typeface="Lora Bold"/>
              </a:rPr>
              <a:t>  W</a:t>
            </a:r>
            <a:r>
              <a:rPr lang="en-US" sz="3299" b="1" spc="91">
                <a:solidFill>
                  <a:srgbClr val="1F1F1F"/>
                </a:solidFill>
                <a:latin typeface="Lora Bold"/>
                <a:ea typeface="Lora Bold"/>
                <a:cs typeface="Lora Bold"/>
                <a:sym typeface="Lora Bold"/>
              </a:rPr>
              <a:t>e'll fill missing values by three ways: </a:t>
            </a:r>
          </a:p>
          <a:p>
            <a:pPr marL="597215" lvl="1" indent="-298607" algn="l">
              <a:lnSpc>
                <a:spcPts val="5147"/>
              </a:lnSpc>
              <a:buAutoNum type="arabicPeriod"/>
            </a:pPr>
            <a:r>
              <a:rPr lang="en-US" sz="3299" spc="91">
                <a:solidFill>
                  <a:srgbClr val="1F1F1F"/>
                </a:solidFill>
                <a:latin typeface="Lora"/>
                <a:ea typeface="Lora"/>
                <a:cs typeface="Lora"/>
                <a:sym typeface="Lora"/>
              </a:rPr>
              <a:t>Dropping Columns with High Missing Values</a:t>
            </a:r>
          </a:p>
          <a:p>
            <a:pPr marL="597215" lvl="1" indent="-298607" algn="l">
              <a:lnSpc>
                <a:spcPts val="5147"/>
              </a:lnSpc>
              <a:buAutoNum type="arabicPeriod"/>
            </a:pPr>
            <a:r>
              <a:rPr lang="en-US" sz="3299" spc="91">
                <a:solidFill>
                  <a:srgbClr val="1F1F1F"/>
                </a:solidFill>
                <a:latin typeface="Lora"/>
                <a:ea typeface="Lora"/>
                <a:cs typeface="Lora"/>
                <a:sym typeface="Lora"/>
              </a:rPr>
              <a:t>Filling Numerical Columns with Mean</a:t>
            </a:r>
          </a:p>
          <a:p>
            <a:pPr marL="597215" lvl="1" indent="-298607" algn="l">
              <a:lnSpc>
                <a:spcPts val="5147"/>
              </a:lnSpc>
              <a:buAutoNum type="arabicPeriod"/>
            </a:pPr>
            <a:r>
              <a:rPr lang="en-US" sz="3299" spc="91">
                <a:solidFill>
                  <a:srgbClr val="1F1F1F"/>
                </a:solidFill>
                <a:latin typeface="Lora"/>
                <a:ea typeface="Lora"/>
                <a:cs typeface="Lora"/>
                <a:sym typeface="Lora"/>
              </a:rPr>
              <a:t>Filling Categorical Columns with Mode</a:t>
            </a:r>
          </a:p>
          <a:p>
            <a:pPr marL="597215" lvl="1" indent="-298607" algn="l">
              <a:lnSpc>
                <a:spcPts val="5147"/>
              </a:lnSpc>
            </a:pPr>
            <a:endParaRPr lang="en-US" sz="3299" spc="91">
              <a:solidFill>
                <a:srgbClr val="1F1F1F"/>
              </a:solidFill>
              <a:latin typeface="Lora"/>
              <a:ea typeface="Lora"/>
              <a:cs typeface="Lora"/>
              <a:sym typeface="Lora"/>
            </a:endParaRPr>
          </a:p>
        </p:txBody>
      </p:sp>
    </p:spTree>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DAE3E3"/>
        </a:solidFill>
        <a:effectLst/>
      </p:bgPr>
    </p:bg>
    <p:spTree>
      <p:nvGrpSpPr>
        <p:cNvPr id="1" name=""/>
        <p:cNvGrpSpPr/>
        <p:nvPr/>
      </p:nvGrpSpPr>
      <p:grpSpPr>
        <a:xfrm>
          <a:off x="0" y="0"/>
          <a:ext cx="0" cy="0"/>
          <a:chOff x="0" y="0"/>
          <a:chExt cx="0" cy="0"/>
        </a:xfrm>
      </p:grpSpPr>
      <p:sp>
        <p:nvSpPr>
          <p:cNvPr id="2" name="AutoShape 2"/>
          <p:cNvSpPr/>
          <p:nvPr/>
        </p:nvSpPr>
        <p:spPr>
          <a:xfrm rot="5419655">
            <a:off x="14626648" y="2027893"/>
            <a:ext cx="3331823" cy="0"/>
          </a:xfrm>
          <a:prstGeom prst="line">
            <a:avLst/>
          </a:prstGeom>
          <a:ln w="9525" cap="rnd">
            <a:solidFill>
              <a:srgbClr val="FFFFFF"/>
            </a:solidFill>
            <a:prstDash val="solid"/>
            <a:headEnd type="none" w="sm" len="sm"/>
            <a:tailEnd type="none" w="sm" len="sm"/>
          </a:ln>
        </p:spPr>
      </p:sp>
      <p:sp>
        <p:nvSpPr>
          <p:cNvPr id="3" name="AutoShape 3"/>
          <p:cNvSpPr/>
          <p:nvPr/>
        </p:nvSpPr>
        <p:spPr>
          <a:xfrm rot="10775384">
            <a:off x="14628618" y="2360062"/>
            <a:ext cx="2660518" cy="0"/>
          </a:xfrm>
          <a:prstGeom prst="line">
            <a:avLst/>
          </a:prstGeom>
          <a:ln w="9525" cap="rnd">
            <a:solidFill>
              <a:srgbClr val="FFFFFF"/>
            </a:solidFill>
            <a:prstDash val="solid"/>
            <a:headEnd type="none" w="sm" len="sm"/>
            <a:tailEnd type="none" w="sm" len="sm"/>
          </a:ln>
        </p:spPr>
      </p:sp>
      <p:grpSp>
        <p:nvGrpSpPr>
          <p:cNvPr id="4" name="Group 4"/>
          <p:cNvGrpSpPr/>
          <p:nvPr/>
        </p:nvGrpSpPr>
        <p:grpSpPr>
          <a:xfrm rot="-5400000">
            <a:off x="15950112" y="869424"/>
            <a:ext cx="1500923" cy="1500922"/>
            <a:chOff x="0" y="0"/>
            <a:chExt cx="2001230" cy="2001230"/>
          </a:xfrm>
        </p:grpSpPr>
        <p:sp>
          <p:nvSpPr>
            <p:cNvPr id="5" name="Freeform 5"/>
            <p:cNvSpPr/>
            <p:nvPr/>
          </p:nvSpPr>
          <p:spPr>
            <a:xfrm>
              <a:off x="0" y="0"/>
              <a:ext cx="1988566" cy="1988566"/>
            </a:xfrm>
            <a:custGeom>
              <a:avLst/>
              <a:gdLst/>
              <a:ahLst/>
              <a:cxnLst/>
              <a:rect l="l" t="t" r="r" b="b"/>
              <a:pathLst>
                <a:path w="1988566" h="1988566">
                  <a:moveTo>
                    <a:pt x="0" y="1988566"/>
                  </a:moveTo>
                  <a:lnTo>
                    <a:pt x="0" y="12700"/>
                  </a:lnTo>
                  <a:cubicBezTo>
                    <a:pt x="0" y="5715"/>
                    <a:pt x="5715" y="0"/>
                    <a:pt x="12700" y="0"/>
                  </a:cubicBezTo>
                  <a:lnTo>
                    <a:pt x="1988566" y="0"/>
                  </a:lnTo>
                  <a:lnTo>
                    <a:pt x="1988566" y="25400"/>
                  </a:lnTo>
                  <a:lnTo>
                    <a:pt x="12700" y="25400"/>
                  </a:lnTo>
                  <a:lnTo>
                    <a:pt x="12700" y="12700"/>
                  </a:lnTo>
                  <a:lnTo>
                    <a:pt x="25400" y="12700"/>
                  </a:lnTo>
                  <a:lnTo>
                    <a:pt x="25400" y="1988566"/>
                  </a:lnTo>
                  <a:close/>
                </a:path>
              </a:pathLst>
            </a:custGeom>
            <a:solidFill>
              <a:srgbClr val="FFFFFF"/>
            </a:solidFill>
          </p:spPr>
        </p:sp>
      </p:grpSp>
      <p:grpSp>
        <p:nvGrpSpPr>
          <p:cNvPr id="6" name="Group 6"/>
          <p:cNvGrpSpPr/>
          <p:nvPr/>
        </p:nvGrpSpPr>
        <p:grpSpPr>
          <a:xfrm rot="-5400000">
            <a:off x="16601508" y="790413"/>
            <a:ext cx="928534" cy="928534"/>
            <a:chOff x="0" y="0"/>
            <a:chExt cx="1238046" cy="1238046"/>
          </a:xfrm>
        </p:grpSpPr>
        <p:sp>
          <p:nvSpPr>
            <p:cNvPr id="7" name="Freeform 7"/>
            <p:cNvSpPr/>
            <p:nvPr/>
          </p:nvSpPr>
          <p:spPr>
            <a:xfrm>
              <a:off x="0" y="0"/>
              <a:ext cx="1225296" cy="1225296"/>
            </a:xfrm>
            <a:custGeom>
              <a:avLst/>
              <a:gdLst/>
              <a:ahLst/>
              <a:cxnLst/>
              <a:rect l="l" t="t" r="r" b="b"/>
              <a:pathLst>
                <a:path w="1225296" h="1225296">
                  <a:moveTo>
                    <a:pt x="0" y="1225296"/>
                  </a:moveTo>
                  <a:lnTo>
                    <a:pt x="0" y="12700"/>
                  </a:lnTo>
                  <a:cubicBezTo>
                    <a:pt x="0" y="5715"/>
                    <a:pt x="5715" y="0"/>
                    <a:pt x="12700" y="0"/>
                  </a:cubicBezTo>
                  <a:lnTo>
                    <a:pt x="1225296" y="0"/>
                  </a:lnTo>
                  <a:lnTo>
                    <a:pt x="1225296" y="25400"/>
                  </a:lnTo>
                  <a:lnTo>
                    <a:pt x="12700" y="25400"/>
                  </a:lnTo>
                  <a:lnTo>
                    <a:pt x="12700" y="12700"/>
                  </a:lnTo>
                  <a:lnTo>
                    <a:pt x="25400" y="12700"/>
                  </a:lnTo>
                  <a:lnTo>
                    <a:pt x="25400" y="1225296"/>
                  </a:lnTo>
                  <a:close/>
                </a:path>
              </a:pathLst>
            </a:custGeom>
            <a:solidFill>
              <a:srgbClr val="FFFFFF"/>
            </a:solidFill>
          </p:spPr>
        </p:sp>
      </p:grpSp>
      <p:sp>
        <p:nvSpPr>
          <p:cNvPr id="8" name="AutoShape 8"/>
          <p:cNvSpPr/>
          <p:nvPr/>
        </p:nvSpPr>
        <p:spPr>
          <a:xfrm rot="78979">
            <a:off x="842610" y="2699247"/>
            <a:ext cx="829269" cy="0"/>
          </a:xfrm>
          <a:prstGeom prst="line">
            <a:avLst/>
          </a:prstGeom>
          <a:ln w="9525" cap="rnd">
            <a:solidFill>
              <a:srgbClr val="FFFFFF"/>
            </a:solidFill>
            <a:prstDash val="solid"/>
            <a:headEnd type="none" w="sm" len="sm"/>
            <a:tailEnd type="none" w="sm" len="sm"/>
          </a:ln>
        </p:spPr>
      </p:sp>
      <p:sp>
        <p:nvSpPr>
          <p:cNvPr id="9" name="AutoShape 9"/>
          <p:cNvSpPr/>
          <p:nvPr/>
        </p:nvSpPr>
        <p:spPr>
          <a:xfrm rot="5419655">
            <a:off x="14601679" y="8301826"/>
            <a:ext cx="3331823" cy="0"/>
          </a:xfrm>
          <a:prstGeom prst="line">
            <a:avLst/>
          </a:prstGeom>
          <a:ln w="9525" cap="rnd">
            <a:solidFill>
              <a:srgbClr val="FFFFFF"/>
            </a:solidFill>
            <a:prstDash val="solid"/>
            <a:headEnd type="none" w="sm" len="sm"/>
            <a:tailEnd type="none" w="sm" len="sm"/>
          </a:ln>
        </p:spPr>
      </p:sp>
      <p:sp>
        <p:nvSpPr>
          <p:cNvPr id="10" name="AutoShape 10"/>
          <p:cNvSpPr/>
          <p:nvPr/>
        </p:nvSpPr>
        <p:spPr>
          <a:xfrm rot="10775384">
            <a:off x="14603649" y="7969657"/>
            <a:ext cx="2660518" cy="0"/>
          </a:xfrm>
          <a:prstGeom prst="line">
            <a:avLst/>
          </a:prstGeom>
          <a:ln w="9525" cap="rnd">
            <a:solidFill>
              <a:srgbClr val="FFFFFF"/>
            </a:solidFill>
            <a:prstDash val="solid"/>
            <a:headEnd type="none" w="sm" len="sm"/>
            <a:tailEnd type="none" w="sm" len="sm"/>
          </a:ln>
        </p:spPr>
      </p:sp>
      <p:grpSp>
        <p:nvGrpSpPr>
          <p:cNvPr id="11" name="Group 11"/>
          <p:cNvGrpSpPr/>
          <p:nvPr/>
        </p:nvGrpSpPr>
        <p:grpSpPr>
          <a:xfrm rot="5400000">
            <a:off x="15925143" y="7959372"/>
            <a:ext cx="1500923" cy="1500922"/>
            <a:chOff x="0" y="0"/>
            <a:chExt cx="2001230" cy="2001230"/>
          </a:xfrm>
        </p:grpSpPr>
        <p:sp>
          <p:nvSpPr>
            <p:cNvPr id="12" name="Freeform 12"/>
            <p:cNvSpPr/>
            <p:nvPr/>
          </p:nvSpPr>
          <p:spPr>
            <a:xfrm>
              <a:off x="0" y="12700"/>
              <a:ext cx="1988566" cy="1988566"/>
            </a:xfrm>
            <a:custGeom>
              <a:avLst/>
              <a:gdLst/>
              <a:ahLst/>
              <a:cxnLst/>
              <a:rect l="l" t="t" r="r" b="b"/>
              <a:pathLst>
                <a:path w="1988566" h="1988566">
                  <a:moveTo>
                    <a:pt x="25400" y="0"/>
                  </a:moveTo>
                  <a:lnTo>
                    <a:pt x="25400" y="1975866"/>
                  </a:lnTo>
                  <a:lnTo>
                    <a:pt x="12700" y="1975866"/>
                  </a:lnTo>
                  <a:lnTo>
                    <a:pt x="12700" y="1963166"/>
                  </a:lnTo>
                  <a:lnTo>
                    <a:pt x="1988566" y="1963166"/>
                  </a:lnTo>
                  <a:lnTo>
                    <a:pt x="1988566" y="1988566"/>
                  </a:lnTo>
                  <a:lnTo>
                    <a:pt x="12700" y="1988566"/>
                  </a:lnTo>
                  <a:cubicBezTo>
                    <a:pt x="5715" y="1988566"/>
                    <a:pt x="0" y="1982851"/>
                    <a:pt x="0" y="1975866"/>
                  </a:cubicBezTo>
                  <a:lnTo>
                    <a:pt x="0" y="0"/>
                  </a:lnTo>
                  <a:close/>
                </a:path>
              </a:pathLst>
            </a:custGeom>
            <a:solidFill>
              <a:srgbClr val="FFFFFF"/>
            </a:solidFill>
          </p:spPr>
        </p:sp>
      </p:grpSp>
      <p:grpSp>
        <p:nvGrpSpPr>
          <p:cNvPr id="13" name="Group 13"/>
          <p:cNvGrpSpPr/>
          <p:nvPr/>
        </p:nvGrpSpPr>
        <p:grpSpPr>
          <a:xfrm rot="5400000">
            <a:off x="16576539" y="8610771"/>
            <a:ext cx="928534" cy="928534"/>
            <a:chOff x="0" y="0"/>
            <a:chExt cx="1238046" cy="1238046"/>
          </a:xfrm>
        </p:grpSpPr>
        <p:sp>
          <p:nvSpPr>
            <p:cNvPr id="14" name="Freeform 14"/>
            <p:cNvSpPr/>
            <p:nvPr/>
          </p:nvSpPr>
          <p:spPr>
            <a:xfrm>
              <a:off x="0" y="12700"/>
              <a:ext cx="1225296" cy="1225296"/>
            </a:xfrm>
            <a:custGeom>
              <a:avLst/>
              <a:gdLst/>
              <a:ahLst/>
              <a:cxnLst/>
              <a:rect l="l" t="t" r="r" b="b"/>
              <a:pathLst>
                <a:path w="1225296" h="1225296">
                  <a:moveTo>
                    <a:pt x="25400" y="0"/>
                  </a:moveTo>
                  <a:lnTo>
                    <a:pt x="25400" y="1212596"/>
                  </a:lnTo>
                  <a:lnTo>
                    <a:pt x="12700" y="1212596"/>
                  </a:lnTo>
                  <a:lnTo>
                    <a:pt x="12700" y="1199896"/>
                  </a:lnTo>
                  <a:lnTo>
                    <a:pt x="1225296" y="1199896"/>
                  </a:lnTo>
                  <a:lnTo>
                    <a:pt x="1225296" y="1225296"/>
                  </a:lnTo>
                  <a:lnTo>
                    <a:pt x="12700" y="1225296"/>
                  </a:lnTo>
                  <a:cubicBezTo>
                    <a:pt x="5715" y="1225296"/>
                    <a:pt x="0" y="1219581"/>
                    <a:pt x="0" y="1212596"/>
                  </a:cubicBezTo>
                  <a:lnTo>
                    <a:pt x="0" y="0"/>
                  </a:lnTo>
                  <a:close/>
                </a:path>
              </a:pathLst>
            </a:custGeom>
            <a:solidFill>
              <a:srgbClr val="FFFFFF"/>
            </a:solidFill>
          </p:spPr>
        </p:sp>
      </p:grpSp>
      <p:sp>
        <p:nvSpPr>
          <p:cNvPr id="15" name="TextBox 15"/>
          <p:cNvSpPr txBox="1"/>
          <p:nvPr/>
        </p:nvSpPr>
        <p:spPr>
          <a:xfrm>
            <a:off x="-258201" y="845105"/>
            <a:ext cx="16241199" cy="819150"/>
          </a:xfrm>
          <a:prstGeom prst="rect">
            <a:avLst/>
          </a:prstGeom>
        </p:spPr>
        <p:txBody>
          <a:bodyPr lIns="0" tIns="0" rIns="0" bIns="0" rtlCol="0" anchor="t">
            <a:spAutoFit/>
          </a:bodyPr>
          <a:lstStyle/>
          <a:p>
            <a:pPr algn="l">
              <a:lnSpc>
                <a:spcPts val="6480"/>
              </a:lnSpc>
            </a:pPr>
            <a:r>
              <a:rPr lang="en-US" sz="5400">
                <a:solidFill>
                  <a:srgbClr val="000000"/>
                </a:solidFill>
                <a:latin typeface="Roboto"/>
                <a:ea typeface="Roboto"/>
                <a:cs typeface="Roboto"/>
                <a:sym typeface="Roboto"/>
              </a:rPr>
              <a:t>          1. Dropping columns with high missing values</a:t>
            </a:r>
          </a:p>
        </p:txBody>
      </p:sp>
      <p:sp>
        <p:nvSpPr>
          <p:cNvPr id="16" name="TextBox 16"/>
          <p:cNvSpPr txBox="1"/>
          <p:nvPr/>
        </p:nvSpPr>
        <p:spPr>
          <a:xfrm>
            <a:off x="795167" y="2564941"/>
            <a:ext cx="15880437" cy="2114931"/>
          </a:xfrm>
          <a:prstGeom prst="rect">
            <a:avLst/>
          </a:prstGeom>
        </p:spPr>
        <p:txBody>
          <a:bodyPr lIns="0" tIns="0" rIns="0" bIns="0" rtlCol="0" anchor="t">
            <a:spAutoFit/>
          </a:bodyPr>
          <a:lstStyle/>
          <a:p>
            <a:pPr marL="582930" lvl="1" indent="-291465" algn="l">
              <a:lnSpc>
                <a:spcPts val="4212"/>
              </a:lnSpc>
              <a:buFont typeface="Arial"/>
              <a:buChar char="•"/>
            </a:pPr>
            <a:r>
              <a:rPr lang="en-US" sz="2700" spc="75" dirty="0">
                <a:solidFill>
                  <a:srgbClr val="000000">
                    <a:alpha val="60000"/>
                  </a:srgbClr>
                </a:solidFill>
                <a:latin typeface="Roboto"/>
                <a:ea typeface="Roboto"/>
                <a:cs typeface="Roboto"/>
                <a:sym typeface="Roboto"/>
              </a:rPr>
              <a:t>If a columns have a large proportion of missing values e.g., Ease of business has 2,519 missing values out of 2,704 it might be practical to drop them, because they don’t contribute much to analysis.</a:t>
            </a:r>
          </a:p>
          <a:p>
            <a:pPr marL="488632" lvl="1" indent="-244316" algn="l">
              <a:lnSpc>
                <a:spcPts val="4212"/>
              </a:lnSpc>
            </a:pPr>
            <a:endParaRPr lang="en-US" sz="2700" spc="75" dirty="0">
              <a:solidFill>
                <a:srgbClr val="000000">
                  <a:alpha val="60000"/>
                </a:srgbClr>
              </a:solidFill>
              <a:latin typeface="Roboto"/>
              <a:ea typeface="Roboto"/>
              <a:cs typeface="Roboto"/>
              <a:sym typeface="Roboto"/>
            </a:endParaRPr>
          </a:p>
        </p:txBody>
      </p:sp>
      <p:sp>
        <p:nvSpPr>
          <p:cNvPr id="17" name="Freeform 17"/>
          <p:cNvSpPr/>
          <p:nvPr/>
        </p:nvSpPr>
        <p:spPr>
          <a:xfrm>
            <a:off x="2309811" y="4719829"/>
            <a:ext cx="13615332" cy="4819476"/>
          </a:xfrm>
          <a:custGeom>
            <a:avLst/>
            <a:gdLst/>
            <a:ahLst/>
            <a:cxnLst/>
            <a:rect l="l" t="t" r="r" b="b"/>
            <a:pathLst>
              <a:path w="13615332" h="4819476">
                <a:moveTo>
                  <a:pt x="0" y="0"/>
                </a:moveTo>
                <a:lnTo>
                  <a:pt x="13615332" y="0"/>
                </a:lnTo>
                <a:lnTo>
                  <a:pt x="13615332" y="4819476"/>
                </a:lnTo>
                <a:lnTo>
                  <a:pt x="0" y="4819476"/>
                </a:lnTo>
                <a:lnTo>
                  <a:pt x="0" y="0"/>
                </a:lnTo>
                <a:close/>
              </a:path>
            </a:pathLst>
          </a:custGeom>
          <a:blipFill>
            <a:blip r:embed="rId2"/>
            <a:stretch>
              <a:fillRect t="-13835" b="-13835"/>
            </a:stretch>
          </a:blipFill>
        </p:spPr>
      </p:sp>
    </p:spTree>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DAE3E3"/>
        </a:solidFill>
        <a:effectLst/>
      </p:bgPr>
    </p:bg>
    <p:spTree>
      <p:nvGrpSpPr>
        <p:cNvPr id="1" name=""/>
        <p:cNvGrpSpPr/>
        <p:nvPr/>
      </p:nvGrpSpPr>
      <p:grpSpPr>
        <a:xfrm>
          <a:off x="0" y="0"/>
          <a:ext cx="0" cy="0"/>
          <a:chOff x="0" y="0"/>
          <a:chExt cx="0" cy="0"/>
        </a:xfrm>
      </p:grpSpPr>
      <p:sp>
        <p:nvSpPr>
          <p:cNvPr id="2" name="AutoShape 2"/>
          <p:cNvSpPr/>
          <p:nvPr/>
        </p:nvSpPr>
        <p:spPr>
          <a:xfrm rot="5419655">
            <a:off x="14626648" y="2027893"/>
            <a:ext cx="3331823" cy="0"/>
          </a:xfrm>
          <a:prstGeom prst="line">
            <a:avLst/>
          </a:prstGeom>
          <a:ln w="9525" cap="rnd">
            <a:solidFill>
              <a:srgbClr val="FFFFFF"/>
            </a:solidFill>
            <a:prstDash val="solid"/>
            <a:headEnd type="none" w="sm" len="sm"/>
            <a:tailEnd type="none" w="sm" len="sm"/>
          </a:ln>
        </p:spPr>
      </p:sp>
      <p:sp>
        <p:nvSpPr>
          <p:cNvPr id="3" name="AutoShape 3"/>
          <p:cNvSpPr/>
          <p:nvPr/>
        </p:nvSpPr>
        <p:spPr>
          <a:xfrm rot="10775384">
            <a:off x="14628618" y="2360062"/>
            <a:ext cx="2660518" cy="0"/>
          </a:xfrm>
          <a:prstGeom prst="line">
            <a:avLst/>
          </a:prstGeom>
          <a:ln w="9525" cap="rnd">
            <a:solidFill>
              <a:srgbClr val="FFFFFF"/>
            </a:solidFill>
            <a:prstDash val="solid"/>
            <a:headEnd type="none" w="sm" len="sm"/>
            <a:tailEnd type="none" w="sm" len="sm"/>
          </a:ln>
        </p:spPr>
      </p:sp>
      <p:grpSp>
        <p:nvGrpSpPr>
          <p:cNvPr id="4" name="Group 4"/>
          <p:cNvGrpSpPr/>
          <p:nvPr/>
        </p:nvGrpSpPr>
        <p:grpSpPr>
          <a:xfrm rot="-5400000">
            <a:off x="15950112" y="869424"/>
            <a:ext cx="1500923" cy="1500922"/>
            <a:chOff x="0" y="0"/>
            <a:chExt cx="2001230" cy="2001230"/>
          </a:xfrm>
        </p:grpSpPr>
        <p:sp>
          <p:nvSpPr>
            <p:cNvPr id="5" name="Freeform 5"/>
            <p:cNvSpPr/>
            <p:nvPr/>
          </p:nvSpPr>
          <p:spPr>
            <a:xfrm>
              <a:off x="0" y="0"/>
              <a:ext cx="1988566" cy="1988566"/>
            </a:xfrm>
            <a:custGeom>
              <a:avLst/>
              <a:gdLst/>
              <a:ahLst/>
              <a:cxnLst/>
              <a:rect l="l" t="t" r="r" b="b"/>
              <a:pathLst>
                <a:path w="1988566" h="1988566">
                  <a:moveTo>
                    <a:pt x="0" y="1988566"/>
                  </a:moveTo>
                  <a:lnTo>
                    <a:pt x="0" y="12700"/>
                  </a:lnTo>
                  <a:cubicBezTo>
                    <a:pt x="0" y="5715"/>
                    <a:pt x="5715" y="0"/>
                    <a:pt x="12700" y="0"/>
                  </a:cubicBezTo>
                  <a:lnTo>
                    <a:pt x="1988566" y="0"/>
                  </a:lnTo>
                  <a:lnTo>
                    <a:pt x="1988566" y="25400"/>
                  </a:lnTo>
                  <a:lnTo>
                    <a:pt x="12700" y="25400"/>
                  </a:lnTo>
                  <a:lnTo>
                    <a:pt x="12700" y="12700"/>
                  </a:lnTo>
                  <a:lnTo>
                    <a:pt x="25400" y="12700"/>
                  </a:lnTo>
                  <a:lnTo>
                    <a:pt x="25400" y="1988566"/>
                  </a:lnTo>
                  <a:close/>
                </a:path>
              </a:pathLst>
            </a:custGeom>
            <a:solidFill>
              <a:srgbClr val="FFFFFF"/>
            </a:solidFill>
          </p:spPr>
        </p:sp>
      </p:grpSp>
      <p:grpSp>
        <p:nvGrpSpPr>
          <p:cNvPr id="6" name="Group 6"/>
          <p:cNvGrpSpPr/>
          <p:nvPr/>
        </p:nvGrpSpPr>
        <p:grpSpPr>
          <a:xfrm rot="-5400000">
            <a:off x="16601508" y="790413"/>
            <a:ext cx="928534" cy="928534"/>
            <a:chOff x="0" y="0"/>
            <a:chExt cx="1238046" cy="1238046"/>
          </a:xfrm>
        </p:grpSpPr>
        <p:sp>
          <p:nvSpPr>
            <p:cNvPr id="7" name="Freeform 7"/>
            <p:cNvSpPr/>
            <p:nvPr/>
          </p:nvSpPr>
          <p:spPr>
            <a:xfrm>
              <a:off x="0" y="0"/>
              <a:ext cx="1225296" cy="1225296"/>
            </a:xfrm>
            <a:custGeom>
              <a:avLst/>
              <a:gdLst/>
              <a:ahLst/>
              <a:cxnLst/>
              <a:rect l="l" t="t" r="r" b="b"/>
              <a:pathLst>
                <a:path w="1225296" h="1225296">
                  <a:moveTo>
                    <a:pt x="0" y="1225296"/>
                  </a:moveTo>
                  <a:lnTo>
                    <a:pt x="0" y="12700"/>
                  </a:lnTo>
                  <a:cubicBezTo>
                    <a:pt x="0" y="5715"/>
                    <a:pt x="5715" y="0"/>
                    <a:pt x="12700" y="0"/>
                  </a:cubicBezTo>
                  <a:lnTo>
                    <a:pt x="1225296" y="0"/>
                  </a:lnTo>
                  <a:lnTo>
                    <a:pt x="1225296" y="25400"/>
                  </a:lnTo>
                  <a:lnTo>
                    <a:pt x="12700" y="25400"/>
                  </a:lnTo>
                  <a:lnTo>
                    <a:pt x="12700" y="12700"/>
                  </a:lnTo>
                  <a:lnTo>
                    <a:pt x="25400" y="12700"/>
                  </a:lnTo>
                  <a:lnTo>
                    <a:pt x="25400" y="1225296"/>
                  </a:lnTo>
                  <a:close/>
                </a:path>
              </a:pathLst>
            </a:custGeom>
            <a:solidFill>
              <a:srgbClr val="FFFFFF"/>
            </a:solidFill>
          </p:spPr>
        </p:sp>
      </p:grpSp>
      <p:sp>
        <p:nvSpPr>
          <p:cNvPr id="8" name="AutoShape 8"/>
          <p:cNvSpPr/>
          <p:nvPr/>
        </p:nvSpPr>
        <p:spPr>
          <a:xfrm rot="78979">
            <a:off x="842610" y="2699247"/>
            <a:ext cx="829269" cy="0"/>
          </a:xfrm>
          <a:prstGeom prst="line">
            <a:avLst/>
          </a:prstGeom>
          <a:ln w="9525" cap="rnd">
            <a:solidFill>
              <a:srgbClr val="FFFFFF"/>
            </a:solidFill>
            <a:prstDash val="solid"/>
            <a:headEnd type="none" w="sm" len="sm"/>
            <a:tailEnd type="none" w="sm" len="sm"/>
          </a:ln>
        </p:spPr>
      </p:sp>
      <p:grpSp>
        <p:nvGrpSpPr>
          <p:cNvPr id="9" name="Group 9"/>
          <p:cNvGrpSpPr/>
          <p:nvPr/>
        </p:nvGrpSpPr>
        <p:grpSpPr>
          <a:xfrm>
            <a:off x="13299875" y="5143500"/>
            <a:ext cx="4205198" cy="4829000"/>
            <a:chOff x="0" y="0"/>
            <a:chExt cx="5606931" cy="6438666"/>
          </a:xfrm>
        </p:grpSpPr>
        <p:sp>
          <p:nvSpPr>
            <p:cNvPr id="10" name="AutoShape 10"/>
            <p:cNvSpPr/>
            <p:nvPr/>
          </p:nvSpPr>
          <p:spPr>
            <a:xfrm rot="5419655">
              <a:off x="-3807" y="3210130"/>
              <a:ext cx="6438666" cy="0"/>
            </a:xfrm>
            <a:prstGeom prst="line">
              <a:avLst/>
            </a:prstGeom>
            <a:ln w="18407" cap="rnd">
              <a:solidFill>
                <a:srgbClr val="FFFFFF"/>
              </a:solidFill>
              <a:prstDash val="solid"/>
              <a:headEnd type="none" w="sm" len="sm"/>
              <a:tailEnd type="none" w="sm" len="sm"/>
            </a:ln>
          </p:spPr>
        </p:sp>
        <p:sp>
          <p:nvSpPr>
            <p:cNvPr id="11" name="AutoShape 11"/>
            <p:cNvSpPr/>
            <p:nvPr/>
          </p:nvSpPr>
          <p:spPr>
            <a:xfrm rot="10775384">
              <a:off x="0" y="2568221"/>
              <a:ext cx="5141385" cy="0"/>
            </a:xfrm>
            <a:prstGeom prst="line">
              <a:avLst/>
            </a:prstGeom>
            <a:ln w="18407" cap="rnd">
              <a:solidFill>
                <a:srgbClr val="FFFFFF"/>
              </a:solidFill>
              <a:prstDash val="solid"/>
              <a:headEnd type="none" w="sm" len="sm"/>
              <a:tailEnd type="none" w="sm" len="sm"/>
            </a:ln>
          </p:spPr>
        </p:sp>
        <p:grpSp>
          <p:nvGrpSpPr>
            <p:cNvPr id="12" name="Group 12"/>
            <p:cNvGrpSpPr/>
            <p:nvPr/>
          </p:nvGrpSpPr>
          <p:grpSpPr>
            <a:xfrm rot="5400000">
              <a:off x="2553754" y="2548347"/>
              <a:ext cx="2900496" cy="2900496"/>
              <a:chOff x="0" y="0"/>
              <a:chExt cx="2001230" cy="2001230"/>
            </a:xfrm>
          </p:grpSpPr>
          <p:sp>
            <p:nvSpPr>
              <p:cNvPr id="13" name="Freeform 13"/>
              <p:cNvSpPr/>
              <p:nvPr/>
            </p:nvSpPr>
            <p:spPr>
              <a:xfrm>
                <a:off x="0" y="12700"/>
                <a:ext cx="1988566" cy="1988566"/>
              </a:xfrm>
              <a:custGeom>
                <a:avLst/>
                <a:gdLst/>
                <a:ahLst/>
                <a:cxnLst/>
                <a:rect l="l" t="t" r="r" b="b"/>
                <a:pathLst>
                  <a:path w="1988566" h="1988566">
                    <a:moveTo>
                      <a:pt x="25400" y="0"/>
                    </a:moveTo>
                    <a:lnTo>
                      <a:pt x="25400" y="1975866"/>
                    </a:lnTo>
                    <a:lnTo>
                      <a:pt x="12700" y="1975866"/>
                    </a:lnTo>
                    <a:lnTo>
                      <a:pt x="12700" y="1963166"/>
                    </a:lnTo>
                    <a:lnTo>
                      <a:pt x="1988566" y="1963166"/>
                    </a:lnTo>
                    <a:lnTo>
                      <a:pt x="1988566" y="1988566"/>
                    </a:lnTo>
                    <a:lnTo>
                      <a:pt x="12700" y="1988566"/>
                    </a:lnTo>
                    <a:cubicBezTo>
                      <a:pt x="5715" y="1988566"/>
                      <a:pt x="0" y="1982851"/>
                      <a:pt x="0" y="1975866"/>
                    </a:cubicBezTo>
                    <a:lnTo>
                      <a:pt x="0" y="0"/>
                    </a:lnTo>
                    <a:close/>
                  </a:path>
                </a:pathLst>
              </a:custGeom>
              <a:solidFill>
                <a:srgbClr val="FFFFFF"/>
              </a:solidFill>
            </p:spPr>
          </p:sp>
        </p:grpSp>
        <p:grpSp>
          <p:nvGrpSpPr>
            <p:cNvPr id="14" name="Group 14"/>
            <p:cNvGrpSpPr/>
            <p:nvPr/>
          </p:nvGrpSpPr>
          <p:grpSpPr>
            <a:xfrm rot="5400000">
              <a:off x="3812561" y="3807158"/>
              <a:ext cx="1794370" cy="1794370"/>
              <a:chOff x="0" y="0"/>
              <a:chExt cx="1238046" cy="1238046"/>
            </a:xfrm>
          </p:grpSpPr>
          <p:sp>
            <p:nvSpPr>
              <p:cNvPr id="15" name="Freeform 15"/>
              <p:cNvSpPr/>
              <p:nvPr/>
            </p:nvSpPr>
            <p:spPr>
              <a:xfrm>
                <a:off x="0" y="12700"/>
                <a:ext cx="1225296" cy="1225296"/>
              </a:xfrm>
              <a:custGeom>
                <a:avLst/>
                <a:gdLst/>
                <a:ahLst/>
                <a:cxnLst/>
                <a:rect l="l" t="t" r="r" b="b"/>
                <a:pathLst>
                  <a:path w="1225296" h="1225296">
                    <a:moveTo>
                      <a:pt x="25400" y="0"/>
                    </a:moveTo>
                    <a:lnTo>
                      <a:pt x="25400" y="1212596"/>
                    </a:lnTo>
                    <a:lnTo>
                      <a:pt x="12700" y="1212596"/>
                    </a:lnTo>
                    <a:lnTo>
                      <a:pt x="12700" y="1199896"/>
                    </a:lnTo>
                    <a:lnTo>
                      <a:pt x="1225296" y="1199896"/>
                    </a:lnTo>
                    <a:lnTo>
                      <a:pt x="1225296" y="1225296"/>
                    </a:lnTo>
                    <a:lnTo>
                      <a:pt x="12700" y="1225296"/>
                    </a:lnTo>
                    <a:cubicBezTo>
                      <a:pt x="5715" y="1225296"/>
                      <a:pt x="0" y="1219581"/>
                      <a:pt x="0" y="1212596"/>
                    </a:cubicBezTo>
                    <a:lnTo>
                      <a:pt x="0" y="0"/>
                    </a:lnTo>
                    <a:close/>
                  </a:path>
                </a:pathLst>
              </a:custGeom>
              <a:solidFill>
                <a:srgbClr val="FFFFFF"/>
              </a:solidFill>
            </p:spPr>
          </p:sp>
        </p:grpSp>
      </p:grpSp>
      <p:sp>
        <p:nvSpPr>
          <p:cNvPr id="16" name="Freeform 16"/>
          <p:cNvSpPr/>
          <p:nvPr/>
        </p:nvSpPr>
        <p:spPr>
          <a:xfrm>
            <a:off x="842719" y="2374349"/>
            <a:ext cx="14377672" cy="3539119"/>
          </a:xfrm>
          <a:custGeom>
            <a:avLst/>
            <a:gdLst/>
            <a:ahLst/>
            <a:cxnLst/>
            <a:rect l="l" t="t" r="r" b="b"/>
            <a:pathLst>
              <a:path w="14377672" h="3539119">
                <a:moveTo>
                  <a:pt x="0" y="0"/>
                </a:moveTo>
                <a:lnTo>
                  <a:pt x="14377673" y="0"/>
                </a:lnTo>
                <a:lnTo>
                  <a:pt x="14377673" y="3539120"/>
                </a:lnTo>
                <a:lnTo>
                  <a:pt x="0" y="3539120"/>
                </a:lnTo>
                <a:lnTo>
                  <a:pt x="0" y="0"/>
                </a:lnTo>
                <a:close/>
              </a:path>
            </a:pathLst>
          </a:custGeom>
          <a:blipFill>
            <a:blip r:embed="rId2"/>
            <a:stretch>
              <a:fillRect/>
            </a:stretch>
          </a:blipFill>
        </p:spPr>
      </p:sp>
      <p:sp>
        <p:nvSpPr>
          <p:cNvPr id="17" name="Freeform 17"/>
          <p:cNvSpPr/>
          <p:nvPr/>
        </p:nvSpPr>
        <p:spPr>
          <a:xfrm>
            <a:off x="842720" y="6154877"/>
            <a:ext cx="6278226" cy="3817595"/>
          </a:xfrm>
          <a:custGeom>
            <a:avLst/>
            <a:gdLst/>
            <a:ahLst/>
            <a:cxnLst/>
            <a:rect l="l" t="t" r="r" b="b"/>
            <a:pathLst>
              <a:path w="6278226" h="3817595">
                <a:moveTo>
                  <a:pt x="0" y="0"/>
                </a:moveTo>
                <a:lnTo>
                  <a:pt x="6278225" y="0"/>
                </a:lnTo>
                <a:lnTo>
                  <a:pt x="6278225" y="3817596"/>
                </a:lnTo>
                <a:lnTo>
                  <a:pt x="0" y="3817596"/>
                </a:lnTo>
                <a:lnTo>
                  <a:pt x="0" y="0"/>
                </a:lnTo>
                <a:close/>
              </a:path>
            </a:pathLst>
          </a:custGeom>
          <a:blipFill>
            <a:blip r:embed="rId3"/>
            <a:stretch>
              <a:fillRect/>
            </a:stretch>
          </a:blipFill>
        </p:spPr>
      </p:sp>
      <p:sp>
        <p:nvSpPr>
          <p:cNvPr id="18" name="TextBox 18"/>
          <p:cNvSpPr txBox="1"/>
          <p:nvPr/>
        </p:nvSpPr>
        <p:spPr>
          <a:xfrm>
            <a:off x="1444734" y="845105"/>
            <a:ext cx="12880142" cy="819150"/>
          </a:xfrm>
          <a:prstGeom prst="rect">
            <a:avLst/>
          </a:prstGeom>
        </p:spPr>
        <p:txBody>
          <a:bodyPr lIns="0" tIns="0" rIns="0" bIns="0" rtlCol="0" anchor="t">
            <a:spAutoFit/>
          </a:bodyPr>
          <a:lstStyle/>
          <a:p>
            <a:pPr algn="l">
              <a:lnSpc>
                <a:spcPts val="6480"/>
              </a:lnSpc>
            </a:pPr>
            <a:r>
              <a:rPr lang="en-US" sz="5400">
                <a:solidFill>
                  <a:srgbClr val="000000"/>
                </a:solidFill>
                <a:latin typeface="Roboto"/>
                <a:ea typeface="Roboto"/>
                <a:cs typeface="Roboto"/>
                <a:sym typeface="Roboto"/>
              </a:rPr>
              <a:t>2. Filling Numerical Columns With Mean</a:t>
            </a:r>
          </a:p>
        </p:txBody>
      </p:sp>
    </p:spTree>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DAE3E3"/>
        </a:solidFill>
        <a:effectLst/>
      </p:bgPr>
    </p:bg>
    <p:spTree>
      <p:nvGrpSpPr>
        <p:cNvPr id="1" name=""/>
        <p:cNvGrpSpPr/>
        <p:nvPr/>
      </p:nvGrpSpPr>
      <p:grpSpPr>
        <a:xfrm>
          <a:off x="0" y="0"/>
          <a:ext cx="0" cy="0"/>
          <a:chOff x="0" y="0"/>
          <a:chExt cx="0" cy="0"/>
        </a:xfrm>
      </p:grpSpPr>
      <p:sp>
        <p:nvSpPr>
          <p:cNvPr id="2" name="AutoShape 2"/>
          <p:cNvSpPr/>
          <p:nvPr/>
        </p:nvSpPr>
        <p:spPr>
          <a:xfrm rot="78979">
            <a:off x="5826129" y="2699247"/>
            <a:ext cx="829269" cy="0"/>
          </a:xfrm>
          <a:prstGeom prst="line">
            <a:avLst/>
          </a:prstGeom>
          <a:ln w="9525" cap="rnd">
            <a:solidFill>
              <a:srgbClr val="FFFFFF"/>
            </a:solidFill>
            <a:prstDash val="solid"/>
            <a:headEnd type="none" w="sm" len="sm"/>
            <a:tailEnd type="none" w="sm" len="sm"/>
          </a:ln>
        </p:spPr>
      </p:sp>
      <p:sp>
        <p:nvSpPr>
          <p:cNvPr id="3" name="Freeform 3"/>
          <p:cNvSpPr/>
          <p:nvPr/>
        </p:nvSpPr>
        <p:spPr>
          <a:xfrm>
            <a:off x="858691" y="2360353"/>
            <a:ext cx="15897329" cy="3641491"/>
          </a:xfrm>
          <a:custGeom>
            <a:avLst/>
            <a:gdLst/>
            <a:ahLst/>
            <a:cxnLst/>
            <a:rect l="l" t="t" r="r" b="b"/>
            <a:pathLst>
              <a:path w="15897329" h="3641491">
                <a:moveTo>
                  <a:pt x="0" y="0"/>
                </a:moveTo>
                <a:lnTo>
                  <a:pt x="15897329" y="0"/>
                </a:lnTo>
                <a:lnTo>
                  <a:pt x="15897329" y="3641491"/>
                </a:lnTo>
                <a:lnTo>
                  <a:pt x="0" y="3641491"/>
                </a:lnTo>
                <a:lnTo>
                  <a:pt x="0" y="0"/>
                </a:lnTo>
                <a:close/>
              </a:path>
            </a:pathLst>
          </a:custGeom>
          <a:blipFill>
            <a:blip r:embed="rId2"/>
            <a:stretch>
              <a:fillRect b="-96998"/>
            </a:stretch>
          </a:blipFill>
        </p:spPr>
      </p:sp>
      <p:sp>
        <p:nvSpPr>
          <p:cNvPr id="4" name="Freeform 4"/>
          <p:cNvSpPr/>
          <p:nvPr/>
        </p:nvSpPr>
        <p:spPr>
          <a:xfrm>
            <a:off x="8128526" y="8299674"/>
            <a:ext cx="9882553" cy="1774128"/>
          </a:xfrm>
          <a:custGeom>
            <a:avLst/>
            <a:gdLst/>
            <a:ahLst/>
            <a:cxnLst/>
            <a:rect l="l" t="t" r="r" b="b"/>
            <a:pathLst>
              <a:path w="9882553" h="1774128">
                <a:moveTo>
                  <a:pt x="0" y="0"/>
                </a:moveTo>
                <a:lnTo>
                  <a:pt x="9882553" y="0"/>
                </a:lnTo>
                <a:lnTo>
                  <a:pt x="9882553" y="1774128"/>
                </a:lnTo>
                <a:lnTo>
                  <a:pt x="0" y="1774128"/>
                </a:lnTo>
                <a:lnTo>
                  <a:pt x="0" y="0"/>
                </a:lnTo>
                <a:close/>
              </a:path>
            </a:pathLst>
          </a:custGeom>
          <a:blipFill>
            <a:blip r:embed="rId3"/>
            <a:stretch>
              <a:fillRect/>
            </a:stretch>
          </a:blipFill>
        </p:spPr>
      </p:sp>
      <p:sp>
        <p:nvSpPr>
          <p:cNvPr id="5" name="TextBox 5"/>
          <p:cNvSpPr txBox="1"/>
          <p:nvPr/>
        </p:nvSpPr>
        <p:spPr>
          <a:xfrm>
            <a:off x="-798617" y="848860"/>
            <a:ext cx="15499500" cy="819150"/>
          </a:xfrm>
          <a:prstGeom prst="rect">
            <a:avLst/>
          </a:prstGeom>
        </p:spPr>
        <p:txBody>
          <a:bodyPr lIns="0" tIns="0" rIns="0" bIns="0" rtlCol="0" anchor="t">
            <a:spAutoFit/>
          </a:bodyPr>
          <a:lstStyle/>
          <a:p>
            <a:pPr algn="l">
              <a:lnSpc>
                <a:spcPts val="6480"/>
              </a:lnSpc>
            </a:pPr>
            <a:r>
              <a:rPr lang="en-US" sz="5400">
                <a:solidFill>
                  <a:srgbClr val="000000"/>
                </a:solidFill>
                <a:latin typeface="Roboto"/>
                <a:ea typeface="Roboto"/>
                <a:cs typeface="Roboto"/>
                <a:sym typeface="Roboto"/>
              </a:rPr>
              <a:t>              3. Filling Categorical Columns with Mode</a:t>
            </a:r>
          </a:p>
        </p:txBody>
      </p:sp>
      <p:sp>
        <p:nvSpPr>
          <p:cNvPr id="6" name="Freeform 6"/>
          <p:cNvSpPr/>
          <p:nvPr/>
        </p:nvSpPr>
        <p:spPr>
          <a:xfrm>
            <a:off x="858691" y="6001844"/>
            <a:ext cx="6851505" cy="3443160"/>
          </a:xfrm>
          <a:custGeom>
            <a:avLst/>
            <a:gdLst/>
            <a:ahLst/>
            <a:cxnLst/>
            <a:rect l="l" t="t" r="r" b="b"/>
            <a:pathLst>
              <a:path w="6851505" h="3443160">
                <a:moveTo>
                  <a:pt x="0" y="0"/>
                </a:moveTo>
                <a:lnTo>
                  <a:pt x="6851505" y="0"/>
                </a:lnTo>
                <a:lnTo>
                  <a:pt x="6851505" y="3443160"/>
                </a:lnTo>
                <a:lnTo>
                  <a:pt x="0" y="3443160"/>
                </a:lnTo>
                <a:lnTo>
                  <a:pt x="0" y="0"/>
                </a:lnTo>
                <a:close/>
              </a:path>
            </a:pathLst>
          </a:custGeom>
          <a:blipFill>
            <a:blip r:embed="rId2"/>
            <a:stretch>
              <a:fillRect t="-108345" r="-132026"/>
            </a:stretch>
          </a:blipFill>
        </p:spPr>
      </p:sp>
      <p:sp>
        <p:nvSpPr>
          <p:cNvPr id="7" name="TextBox 7"/>
          <p:cNvSpPr txBox="1"/>
          <p:nvPr/>
        </p:nvSpPr>
        <p:spPr>
          <a:xfrm>
            <a:off x="9849044" y="7351949"/>
            <a:ext cx="15499500" cy="733425"/>
          </a:xfrm>
          <a:prstGeom prst="rect">
            <a:avLst/>
          </a:prstGeom>
        </p:spPr>
        <p:txBody>
          <a:bodyPr lIns="0" tIns="0" rIns="0" bIns="0" rtlCol="0" anchor="t">
            <a:spAutoFit/>
          </a:bodyPr>
          <a:lstStyle/>
          <a:p>
            <a:pPr algn="l">
              <a:lnSpc>
                <a:spcPts val="5760"/>
              </a:lnSpc>
            </a:pPr>
            <a:r>
              <a:rPr lang="en-US" sz="4800">
                <a:solidFill>
                  <a:srgbClr val="000000"/>
                </a:solidFill>
                <a:latin typeface="Roboto"/>
                <a:ea typeface="Roboto"/>
                <a:cs typeface="Roboto"/>
                <a:sym typeface="Roboto"/>
              </a:rPr>
              <a:t>Re-checking Again</a:t>
            </a:r>
          </a:p>
        </p:txBody>
      </p:sp>
    </p:spTree>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DAE3E3"/>
        </a:solidFill>
        <a:effectLst/>
      </p:bgPr>
    </p:bg>
    <p:spTree>
      <p:nvGrpSpPr>
        <p:cNvPr id="1" name=""/>
        <p:cNvGrpSpPr/>
        <p:nvPr/>
      </p:nvGrpSpPr>
      <p:grpSpPr>
        <a:xfrm>
          <a:off x="0" y="0"/>
          <a:ext cx="0" cy="0"/>
          <a:chOff x="0" y="0"/>
          <a:chExt cx="0" cy="0"/>
        </a:xfrm>
      </p:grpSpPr>
      <p:sp>
        <p:nvSpPr>
          <p:cNvPr id="2" name="Freeform 2"/>
          <p:cNvSpPr/>
          <p:nvPr/>
        </p:nvSpPr>
        <p:spPr>
          <a:xfrm>
            <a:off x="-319731" y="8239127"/>
            <a:ext cx="3324225" cy="1766886"/>
          </a:xfrm>
          <a:custGeom>
            <a:avLst/>
            <a:gdLst/>
            <a:ahLst/>
            <a:cxnLst/>
            <a:rect l="l" t="t" r="r" b="b"/>
            <a:pathLst>
              <a:path w="3324225" h="1766886">
                <a:moveTo>
                  <a:pt x="0" y="0"/>
                </a:moveTo>
                <a:lnTo>
                  <a:pt x="3324225" y="0"/>
                </a:lnTo>
                <a:lnTo>
                  <a:pt x="3324225" y="1766885"/>
                </a:lnTo>
                <a:lnTo>
                  <a:pt x="0" y="176688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3324225" y="1827378"/>
            <a:ext cx="3324225" cy="1766886"/>
          </a:xfrm>
          <a:custGeom>
            <a:avLst/>
            <a:gdLst/>
            <a:ahLst/>
            <a:cxnLst/>
            <a:rect l="l" t="t" r="r" b="b"/>
            <a:pathLst>
              <a:path w="3324225" h="1766886">
                <a:moveTo>
                  <a:pt x="0" y="0"/>
                </a:moveTo>
                <a:lnTo>
                  <a:pt x="3324225" y="0"/>
                </a:lnTo>
                <a:lnTo>
                  <a:pt x="3324225" y="1766886"/>
                </a:lnTo>
                <a:lnTo>
                  <a:pt x="0" y="176688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682866" y="1019175"/>
            <a:ext cx="4202094" cy="1104900"/>
          </a:xfrm>
          <a:prstGeom prst="rect">
            <a:avLst/>
          </a:prstGeom>
        </p:spPr>
        <p:txBody>
          <a:bodyPr lIns="0" tIns="0" rIns="0" bIns="0" rtlCol="0" anchor="t">
            <a:spAutoFit/>
          </a:bodyPr>
          <a:lstStyle/>
          <a:p>
            <a:pPr algn="ctr">
              <a:lnSpc>
                <a:spcPts val="8640"/>
              </a:lnSpc>
            </a:pPr>
            <a:r>
              <a:rPr lang="en-US" sz="7200" b="1">
                <a:solidFill>
                  <a:srgbClr val="C00000"/>
                </a:solidFill>
                <a:latin typeface="Roboto Bold"/>
                <a:ea typeface="Roboto Bold"/>
                <a:cs typeface="Roboto Bold"/>
                <a:sym typeface="Roboto Bold"/>
              </a:rPr>
              <a:t>EDA</a:t>
            </a:r>
          </a:p>
        </p:txBody>
      </p:sp>
      <p:sp>
        <p:nvSpPr>
          <p:cNvPr id="5" name="TextBox 5"/>
          <p:cNvSpPr txBox="1"/>
          <p:nvPr/>
        </p:nvSpPr>
        <p:spPr>
          <a:xfrm>
            <a:off x="682866" y="3613314"/>
            <a:ext cx="5303520" cy="4168521"/>
          </a:xfrm>
          <a:prstGeom prst="rect">
            <a:avLst/>
          </a:prstGeom>
        </p:spPr>
        <p:txBody>
          <a:bodyPr lIns="0" tIns="0" rIns="0" bIns="0" rtlCol="0" anchor="t">
            <a:spAutoFit/>
          </a:bodyPr>
          <a:lstStyle/>
          <a:p>
            <a:pPr algn="l">
              <a:lnSpc>
                <a:spcPts val="2268"/>
              </a:lnSpc>
            </a:pPr>
            <a:endParaRPr/>
          </a:p>
          <a:p>
            <a:pPr marL="488632" lvl="1" indent="-244316" algn="l">
              <a:lnSpc>
                <a:spcPts val="4212"/>
              </a:lnSpc>
              <a:buFont typeface="Arial"/>
              <a:buChar char="•"/>
            </a:pPr>
            <a:r>
              <a:rPr lang="en-US" sz="2700" spc="450">
                <a:solidFill>
                  <a:srgbClr val="7030A0"/>
                </a:solidFill>
                <a:latin typeface="Roboto"/>
                <a:ea typeface="Roboto"/>
                <a:cs typeface="Roboto"/>
                <a:sym typeface="Roboto"/>
              </a:rPr>
              <a:t>Histogram for numerical columns</a:t>
            </a:r>
          </a:p>
          <a:p>
            <a:pPr marL="380048" lvl="1" indent="-190024" algn="l">
              <a:lnSpc>
                <a:spcPts val="3276"/>
              </a:lnSpc>
              <a:buFont typeface="Arial"/>
              <a:buChar char="•"/>
            </a:pPr>
            <a:r>
              <a:rPr lang="en-US" sz="2100" spc="450">
                <a:solidFill>
                  <a:srgbClr val="1F1F1F"/>
                </a:solidFill>
                <a:latin typeface="Roboto"/>
                <a:ea typeface="Roboto"/>
                <a:cs typeface="Roboto"/>
                <a:sym typeface="Roboto"/>
              </a:rPr>
              <a:t>Histograms show the distribution of individual numerical columns, which is useful for understanding data spread, skewness, and common values.</a:t>
            </a:r>
          </a:p>
          <a:p>
            <a:pPr marL="380048" lvl="1" indent="-190024" algn="ctr">
              <a:lnSpc>
                <a:spcPts val="3276"/>
              </a:lnSpc>
            </a:pPr>
            <a:endParaRPr lang="en-US" sz="2100" spc="450">
              <a:solidFill>
                <a:srgbClr val="1F1F1F"/>
              </a:solidFill>
              <a:latin typeface="Roboto"/>
              <a:ea typeface="Roboto"/>
              <a:cs typeface="Roboto"/>
              <a:sym typeface="Roboto"/>
            </a:endParaRPr>
          </a:p>
        </p:txBody>
      </p:sp>
      <p:sp>
        <p:nvSpPr>
          <p:cNvPr id="6" name="Freeform 6"/>
          <p:cNvSpPr/>
          <p:nvPr/>
        </p:nvSpPr>
        <p:spPr>
          <a:xfrm>
            <a:off x="6077828" y="414338"/>
            <a:ext cx="12017292" cy="9591675"/>
          </a:xfrm>
          <a:custGeom>
            <a:avLst/>
            <a:gdLst/>
            <a:ahLst/>
            <a:cxnLst/>
            <a:rect l="l" t="t" r="r" b="b"/>
            <a:pathLst>
              <a:path w="12017292" h="9591675">
                <a:moveTo>
                  <a:pt x="0" y="0"/>
                </a:moveTo>
                <a:lnTo>
                  <a:pt x="12017291" y="0"/>
                </a:lnTo>
                <a:lnTo>
                  <a:pt x="12017291" y="9591674"/>
                </a:lnTo>
                <a:lnTo>
                  <a:pt x="0" y="9591674"/>
                </a:lnTo>
                <a:lnTo>
                  <a:pt x="0" y="0"/>
                </a:lnTo>
                <a:close/>
              </a:path>
            </a:pathLst>
          </a:custGeom>
          <a:blipFill>
            <a:blip r:embed="rId6"/>
            <a:stretch>
              <a:fillRect l="-603" r="-603" b="-2469"/>
            </a:stretch>
          </a:blipFill>
        </p:spPr>
      </p:sp>
    </p:spTree>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DAE3E3"/>
        </a:solidFill>
        <a:effectLst/>
      </p:bgPr>
    </p:bg>
    <p:spTree>
      <p:nvGrpSpPr>
        <p:cNvPr id="1" name=""/>
        <p:cNvGrpSpPr/>
        <p:nvPr/>
      </p:nvGrpSpPr>
      <p:grpSpPr>
        <a:xfrm>
          <a:off x="0" y="0"/>
          <a:ext cx="0" cy="0"/>
          <a:chOff x="0" y="0"/>
          <a:chExt cx="0" cy="0"/>
        </a:xfrm>
      </p:grpSpPr>
      <p:grpSp>
        <p:nvGrpSpPr>
          <p:cNvPr id="2" name="Group 2"/>
          <p:cNvGrpSpPr/>
          <p:nvPr/>
        </p:nvGrpSpPr>
        <p:grpSpPr>
          <a:xfrm>
            <a:off x="9144000" y="0"/>
            <a:ext cx="9144000" cy="10287000"/>
            <a:chOff x="0" y="0"/>
            <a:chExt cx="12192000" cy="13716000"/>
          </a:xfrm>
        </p:grpSpPr>
        <p:sp>
          <p:nvSpPr>
            <p:cNvPr id="3" name="Freeform 3"/>
            <p:cNvSpPr/>
            <p:nvPr/>
          </p:nvSpPr>
          <p:spPr>
            <a:xfrm>
              <a:off x="0" y="0"/>
              <a:ext cx="12192000" cy="13716000"/>
            </a:xfrm>
            <a:custGeom>
              <a:avLst/>
              <a:gdLst/>
              <a:ahLst/>
              <a:cxnLst/>
              <a:rect l="l" t="t" r="r" b="b"/>
              <a:pathLst>
                <a:path w="12192000" h="13716000">
                  <a:moveTo>
                    <a:pt x="0" y="0"/>
                  </a:moveTo>
                  <a:lnTo>
                    <a:pt x="12192000" y="0"/>
                  </a:lnTo>
                  <a:lnTo>
                    <a:pt x="12192000" y="13716000"/>
                  </a:lnTo>
                  <a:lnTo>
                    <a:pt x="0" y="13716000"/>
                  </a:lnTo>
                  <a:close/>
                </a:path>
              </a:pathLst>
            </a:custGeom>
            <a:solidFill>
              <a:srgbClr val="FFFFFF"/>
            </a:solidFill>
          </p:spPr>
        </p:sp>
      </p:grpSp>
      <p:sp>
        <p:nvSpPr>
          <p:cNvPr id="4" name="Freeform 4"/>
          <p:cNvSpPr/>
          <p:nvPr/>
        </p:nvSpPr>
        <p:spPr>
          <a:xfrm>
            <a:off x="2909997" y="8451057"/>
            <a:ext cx="3324225" cy="1766886"/>
          </a:xfrm>
          <a:custGeom>
            <a:avLst/>
            <a:gdLst/>
            <a:ahLst/>
            <a:cxnLst/>
            <a:rect l="l" t="t" r="r" b="b"/>
            <a:pathLst>
              <a:path w="3324225" h="1766886">
                <a:moveTo>
                  <a:pt x="0" y="0"/>
                </a:moveTo>
                <a:lnTo>
                  <a:pt x="3324225" y="0"/>
                </a:lnTo>
                <a:lnTo>
                  <a:pt x="3324225" y="1766886"/>
                </a:lnTo>
                <a:lnTo>
                  <a:pt x="0" y="176688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a:off x="-633412" y="0"/>
            <a:ext cx="3324225" cy="1766886"/>
          </a:xfrm>
          <a:custGeom>
            <a:avLst/>
            <a:gdLst/>
            <a:ahLst/>
            <a:cxnLst/>
            <a:rect l="l" t="t" r="r" b="b"/>
            <a:pathLst>
              <a:path w="3324225" h="1766886">
                <a:moveTo>
                  <a:pt x="0" y="0"/>
                </a:moveTo>
                <a:lnTo>
                  <a:pt x="3324224" y="0"/>
                </a:lnTo>
                <a:lnTo>
                  <a:pt x="3324224" y="1766886"/>
                </a:lnTo>
                <a:lnTo>
                  <a:pt x="0" y="176688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TextBox 6"/>
          <p:cNvSpPr txBox="1"/>
          <p:nvPr/>
        </p:nvSpPr>
        <p:spPr>
          <a:xfrm>
            <a:off x="121020" y="3151584"/>
            <a:ext cx="5177685" cy="3905250"/>
          </a:xfrm>
          <a:prstGeom prst="rect">
            <a:avLst/>
          </a:prstGeom>
        </p:spPr>
        <p:txBody>
          <a:bodyPr lIns="0" tIns="0" rIns="0" bIns="0" rtlCol="0" anchor="t">
            <a:spAutoFit/>
          </a:bodyPr>
          <a:lstStyle/>
          <a:p>
            <a:pPr algn="ctr">
              <a:lnSpc>
                <a:spcPts val="5040"/>
              </a:lnSpc>
            </a:pPr>
            <a:r>
              <a:rPr lang="en-US" sz="4200" b="1">
                <a:solidFill>
                  <a:srgbClr val="7030A0"/>
                </a:solidFill>
                <a:latin typeface="Roboto Bold"/>
                <a:ea typeface="Roboto Bold"/>
                <a:cs typeface="Roboto Bold"/>
                <a:sym typeface="Roboto Bold"/>
              </a:rPr>
              <a:t>Box Plot</a:t>
            </a:r>
          </a:p>
          <a:p>
            <a:pPr algn="ctr">
              <a:lnSpc>
                <a:spcPts val="4320"/>
              </a:lnSpc>
            </a:pPr>
            <a:r>
              <a:rPr lang="en-US" sz="3600">
                <a:solidFill>
                  <a:srgbClr val="1F1F1F"/>
                </a:solidFill>
                <a:latin typeface="Roboto"/>
                <a:ea typeface="Roboto"/>
                <a:cs typeface="Roboto"/>
                <a:sym typeface="Roboto"/>
              </a:rPr>
              <a:t>Box plots help detect outliers in numerical columns by showing the spread and identifying extreme values.</a:t>
            </a:r>
          </a:p>
          <a:p>
            <a:pPr algn="ctr">
              <a:lnSpc>
                <a:spcPts val="4320"/>
              </a:lnSpc>
            </a:pPr>
            <a:endParaRPr lang="en-US" sz="3600">
              <a:solidFill>
                <a:srgbClr val="1F1F1F"/>
              </a:solidFill>
              <a:latin typeface="Roboto"/>
              <a:ea typeface="Roboto"/>
              <a:cs typeface="Roboto"/>
              <a:sym typeface="Roboto"/>
            </a:endParaRPr>
          </a:p>
        </p:txBody>
      </p:sp>
      <p:sp>
        <p:nvSpPr>
          <p:cNvPr id="7" name="Freeform 7"/>
          <p:cNvSpPr/>
          <p:nvPr/>
        </p:nvSpPr>
        <p:spPr>
          <a:xfrm>
            <a:off x="5612607" y="0"/>
            <a:ext cx="14754915" cy="10427109"/>
          </a:xfrm>
          <a:custGeom>
            <a:avLst/>
            <a:gdLst/>
            <a:ahLst/>
            <a:cxnLst/>
            <a:rect l="l" t="t" r="r" b="b"/>
            <a:pathLst>
              <a:path w="14754915" h="10427109">
                <a:moveTo>
                  <a:pt x="0" y="0"/>
                </a:moveTo>
                <a:lnTo>
                  <a:pt x="14754915" y="0"/>
                </a:lnTo>
                <a:lnTo>
                  <a:pt x="14754915" y="10427109"/>
                </a:lnTo>
                <a:lnTo>
                  <a:pt x="0" y="10427109"/>
                </a:lnTo>
                <a:lnTo>
                  <a:pt x="0" y="0"/>
                </a:lnTo>
                <a:close/>
              </a:path>
            </a:pathLst>
          </a:custGeom>
          <a:blipFill>
            <a:blip r:embed="rId6"/>
            <a:stretch>
              <a:fillRect l="-48355" r="-48355" b="-11984"/>
            </a:stretch>
          </a:blipFill>
        </p:spPr>
      </p:sp>
    </p:spTree>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33</TotalTime>
  <Words>769</Words>
  <Application>Microsoft Office PowerPoint</Application>
  <PresentationFormat>Custom</PresentationFormat>
  <Paragraphs>104</Paragraphs>
  <Slides>25</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25</vt:i4>
      </vt:variant>
    </vt:vector>
  </HeadingPairs>
  <TitlesOfParts>
    <vt:vector size="36" baseType="lpstr">
      <vt:lpstr>Arial</vt:lpstr>
      <vt:lpstr>Roboto</vt:lpstr>
      <vt:lpstr>Lora</vt:lpstr>
      <vt:lpstr>Calibri</vt:lpstr>
      <vt:lpstr>Roboto Bold Italics</vt:lpstr>
      <vt:lpstr>Roboto Bold</vt:lpstr>
      <vt:lpstr>League Spartan</vt:lpstr>
      <vt:lpstr>Glacial Indifference Bold</vt:lpstr>
      <vt:lpstr>Glacial Indifference</vt:lpstr>
      <vt:lpstr>Lora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Clustering Global DevelopmentFinal.pptx</dc:title>
  <dc:creator>litheesh kumar</dc:creator>
  <cp:lastModifiedBy>litheesh kumar</cp:lastModifiedBy>
  <cp:revision>4</cp:revision>
  <dcterms:created xsi:type="dcterms:W3CDTF">2006-08-16T00:00:00Z</dcterms:created>
  <dcterms:modified xsi:type="dcterms:W3CDTF">2025-01-20T12:50:59Z</dcterms:modified>
  <dc:identifier>DAGZJDUiSTM</dc:identifier>
</cp:coreProperties>
</file>